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1" r:id="rId6"/>
    <p:sldId id="262" r:id="rId7"/>
    <p:sldId id="263" r:id="rId8"/>
    <p:sldId id="264" r:id="rId9"/>
    <p:sldId id="265" r:id="rId10"/>
    <p:sldId id="284" r:id="rId11"/>
    <p:sldId id="266" r:id="rId12"/>
    <p:sldId id="267" r:id="rId13"/>
    <p:sldId id="268" r:id="rId14"/>
    <p:sldId id="269" r:id="rId15"/>
    <p:sldId id="270" r:id="rId16"/>
    <p:sldId id="271" r:id="rId17"/>
    <p:sldId id="272" r:id="rId18"/>
    <p:sldId id="273" r:id="rId19"/>
    <p:sldId id="274" r:id="rId20"/>
    <p:sldId id="285" r:id="rId21"/>
    <p:sldId id="275" r:id="rId22"/>
    <p:sldId id="276" r:id="rId23"/>
    <p:sldId id="277" r:id="rId24"/>
    <p:sldId id="286" r:id="rId25"/>
    <p:sldId id="278" r:id="rId26"/>
    <p:sldId id="287" r:id="rId27"/>
    <p:sldId id="279" r:id="rId28"/>
    <p:sldId id="288" r:id="rId29"/>
    <p:sldId id="280" r:id="rId30"/>
    <p:sldId id="289" r:id="rId31"/>
    <p:sldId id="282" r:id="rId32"/>
    <p:sldId id="290" r:id="rId33"/>
    <p:sldId id="283" r:id="rId34"/>
    <p:sldId id="291" r:id="rId35"/>
    <p:sldId id="312" r:id="rId36"/>
    <p:sldId id="2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4/4/2024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4/4/2024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4/4/2024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4/4/2024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afqat@cse.uiu.ac.b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F473-6BEC-6AFB-2798-4582BB10CFEF}"/>
              </a:ext>
            </a:extLst>
          </p:cNvPr>
          <p:cNvSpPr>
            <a:spLocks noGrp="1"/>
          </p:cNvSpPr>
          <p:nvPr>
            <p:ph type="ctrTitle"/>
          </p:nvPr>
        </p:nvSpPr>
        <p:spPr/>
        <p:txBody>
          <a:bodyPr/>
          <a:lstStyle/>
          <a:p>
            <a:r>
              <a:rPr lang="en-US" dirty="0"/>
              <a:t>Superposition</a:t>
            </a:r>
          </a:p>
        </p:txBody>
      </p:sp>
      <p:sp>
        <p:nvSpPr>
          <p:cNvPr id="3" name="Subtitle 2">
            <a:extLst>
              <a:ext uri="{FF2B5EF4-FFF2-40B4-BE49-F238E27FC236}">
                <a16:creationId xmlns:a16="http://schemas.microsoft.com/office/drawing/2014/main" id="{79C68F26-86E4-0073-632A-006F206B2747}"/>
              </a:ext>
            </a:extLst>
          </p:cNvPr>
          <p:cNvSpPr>
            <a:spLocks noGrp="1"/>
          </p:cNvSpPr>
          <p:nvPr>
            <p:ph type="subTitle" idx="1"/>
          </p:nvPr>
        </p:nvSpPr>
        <p:spPr/>
        <p:txBody>
          <a:bodyPr/>
          <a:lstStyle/>
          <a:p>
            <a:r>
              <a:rPr lang="fr-FR" dirty="0"/>
              <a:t>Section 4.1, 4.2, 4.3</a:t>
            </a:r>
            <a:endParaRPr lang="en-US" dirty="0"/>
          </a:p>
        </p:txBody>
      </p:sp>
      <p:sp>
        <p:nvSpPr>
          <p:cNvPr id="6" name="Subtitle 4">
            <a:extLst>
              <a:ext uri="{FF2B5EF4-FFF2-40B4-BE49-F238E27FC236}">
                <a16:creationId xmlns:a16="http://schemas.microsoft.com/office/drawing/2014/main" id="{C38A1410-372D-2589-2894-B11257E8AB7A}"/>
              </a:ext>
            </a:extLst>
          </p:cNvPr>
          <p:cNvSpPr>
            <a:spLocks noGrp="1"/>
          </p:cNvSpPr>
          <p:nvPr/>
        </p:nvSpPr>
        <p:spPr>
          <a:xfrm>
            <a:off x="820132" y="5359789"/>
            <a:ext cx="2922309" cy="1066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95"/>
              </a:spcBef>
              <a:buNone/>
            </a:pPr>
            <a:r>
              <a:rPr lang="en-US" sz="1600" b="1" spc="-5" dirty="0">
                <a:latin typeface="Arial"/>
                <a:cs typeface="Arial"/>
              </a:rPr>
              <a:t>Md. Shafqat </a:t>
            </a:r>
            <a:r>
              <a:rPr lang="en-US" sz="1600" b="1" spc="-5" dirty="0" err="1">
                <a:latin typeface="Arial"/>
                <a:cs typeface="Arial"/>
              </a:rPr>
              <a:t>Talukder</a:t>
            </a:r>
            <a:r>
              <a:rPr lang="en-US" sz="1600" b="1" spc="-5" dirty="0">
                <a:latin typeface="Arial"/>
                <a:cs typeface="Arial"/>
              </a:rPr>
              <a:t> Rakin</a:t>
            </a:r>
            <a:endParaRPr lang="en-US" sz="1600" b="1" dirty="0">
              <a:latin typeface="Arial"/>
              <a:cs typeface="Arial"/>
            </a:endParaRPr>
          </a:p>
          <a:p>
            <a:pPr marL="0" marR="5080" indent="0">
              <a:lnSpc>
                <a:spcPct val="100000"/>
              </a:lnSpc>
              <a:buNone/>
            </a:pPr>
            <a:r>
              <a:rPr lang="en-US" sz="1600" b="1" spc="-5" dirty="0">
                <a:latin typeface="Arial"/>
                <a:cs typeface="Arial"/>
              </a:rPr>
              <a:t>Lecturer, Department of CSE,  </a:t>
            </a:r>
          </a:p>
          <a:p>
            <a:pPr marL="0" marR="5080" indent="0">
              <a:lnSpc>
                <a:spcPct val="100000"/>
              </a:lnSpc>
              <a:buNone/>
            </a:pPr>
            <a:r>
              <a:rPr lang="en-US" sz="1600" b="1" spc="-5" dirty="0">
                <a:latin typeface="Arial"/>
                <a:cs typeface="Arial"/>
              </a:rPr>
              <a:t>United International</a:t>
            </a:r>
            <a:r>
              <a:rPr lang="en-US" sz="1600" b="1" spc="10" dirty="0">
                <a:latin typeface="Arial"/>
                <a:cs typeface="Arial"/>
              </a:rPr>
              <a:t> </a:t>
            </a:r>
            <a:r>
              <a:rPr lang="en-US" sz="1600" b="1" spc="-5" dirty="0">
                <a:latin typeface="Arial"/>
                <a:cs typeface="Arial"/>
              </a:rPr>
              <a:t>University</a:t>
            </a:r>
          </a:p>
          <a:p>
            <a:pPr marL="0" marR="5080" indent="0">
              <a:lnSpc>
                <a:spcPct val="100000"/>
              </a:lnSpc>
              <a:buNone/>
            </a:pPr>
            <a:r>
              <a:rPr lang="en-US" sz="1600" b="1" spc="-5" dirty="0">
                <a:latin typeface="Arial"/>
                <a:cs typeface="Arial"/>
              </a:rPr>
              <a:t>Email id : </a:t>
            </a:r>
            <a:r>
              <a:rPr lang="en-US" sz="1600" b="1" spc="-5" dirty="0">
                <a:solidFill>
                  <a:srgbClr val="0070C0"/>
                </a:solidFill>
                <a:latin typeface="Arial"/>
                <a:cs typeface="Arial"/>
                <a:hlinkClick r:id="rId2">
                  <a:extLst>
                    <a:ext uri="{A12FA001-AC4F-418D-AE19-62706E023703}">
                      <ahyp:hlinkClr xmlns:ahyp="http://schemas.microsoft.com/office/drawing/2018/hyperlinkcolor" val="tx"/>
                    </a:ext>
                  </a:extLst>
                </a:hlinkClick>
              </a:rPr>
              <a:t>shafqat@cse.uiu.ac.bd</a:t>
            </a:r>
            <a:endParaRPr lang="en-US" sz="1600" b="1" dirty="0">
              <a:solidFill>
                <a:srgbClr val="0070C0"/>
              </a:solidFill>
              <a:latin typeface="Arial"/>
              <a:cs typeface="Arial"/>
            </a:endParaRPr>
          </a:p>
          <a:p>
            <a:endParaRPr lang="en-US" dirty="0"/>
          </a:p>
        </p:txBody>
      </p:sp>
    </p:spTree>
    <p:extLst>
      <p:ext uri="{BB962C8B-B14F-4D97-AF65-F5344CB8AC3E}">
        <p14:creationId xmlns:p14="http://schemas.microsoft.com/office/powerpoint/2010/main" val="124141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5" name="Content Placeholder 4">
            <a:extLst>
              <a:ext uri="{FF2B5EF4-FFF2-40B4-BE49-F238E27FC236}">
                <a16:creationId xmlns:a16="http://schemas.microsoft.com/office/drawing/2014/main" id="{FB462305-49BB-A934-20D5-E546F8E521B3}"/>
              </a:ext>
            </a:extLst>
          </p:cNvPr>
          <p:cNvPicPr>
            <a:picLocks noGrp="1" noChangeAspect="1"/>
          </p:cNvPicPr>
          <p:nvPr>
            <p:ph idx="1"/>
          </p:nvPr>
        </p:nvPicPr>
        <p:blipFill>
          <a:blip r:embed="rId2"/>
          <a:stretch>
            <a:fillRect/>
          </a:stretch>
        </p:blipFill>
        <p:spPr>
          <a:xfrm>
            <a:off x="4260916" y="1267636"/>
            <a:ext cx="3306653" cy="4942271"/>
          </a:xfrm>
        </p:spPr>
      </p:pic>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Sadiku_Practice_Problem_4.1</a:t>
            </a:r>
          </a:p>
        </p:txBody>
      </p:sp>
    </p:spTree>
    <p:extLst>
      <p:ext uri="{BB962C8B-B14F-4D97-AF65-F5344CB8AC3E}">
        <p14:creationId xmlns:p14="http://schemas.microsoft.com/office/powerpoint/2010/main" val="141035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superposition</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r>
              <a:rPr lang="en-US" dirty="0"/>
              <a:t>If a circuit has two or more independent sources, one way to determine the value of a specific variable (voltage or current) is to use nodal or mesh analysis. Another way is to determine the contribution of each independent source to the variable and then add them up. The latter approach is known as the superposition.</a:t>
            </a:r>
            <a:br>
              <a:rPr lang="en-US" dirty="0"/>
            </a:br>
            <a:br>
              <a:rPr lang="en-US" dirty="0"/>
            </a:br>
            <a:br>
              <a:rPr lang="en-US" dirty="0"/>
            </a:br>
            <a:br>
              <a:rPr lang="en-US" dirty="0"/>
            </a:br>
            <a:br>
              <a:rPr lang="en-US" dirty="0"/>
            </a:br>
            <a:br>
              <a:rPr lang="en-US" dirty="0"/>
            </a:br>
            <a:endParaRPr lang="en-US" dirty="0"/>
          </a:p>
        </p:txBody>
      </p:sp>
      <p:pic>
        <p:nvPicPr>
          <p:cNvPr id="6" name="Picture 5">
            <a:extLst>
              <a:ext uri="{FF2B5EF4-FFF2-40B4-BE49-F238E27FC236}">
                <a16:creationId xmlns:a16="http://schemas.microsoft.com/office/drawing/2014/main" id="{4BC52D1A-11F3-ABD4-8E27-A59F13F8BF7F}"/>
              </a:ext>
            </a:extLst>
          </p:cNvPr>
          <p:cNvPicPr>
            <a:picLocks noChangeAspect="1"/>
          </p:cNvPicPr>
          <p:nvPr/>
        </p:nvPicPr>
        <p:blipFill>
          <a:blip r:embed="rId2"/>
          <a:stretch>
            <a:fillRect/>
          </a:stretch>
        </p:blipFill>
        <p:spPr>
          <a:xfrm>
            <a:off x="4015559" y="4150902"/>
            <a:ext cx="4160881" cy="762066"/>
          </a:xfrm>
          <a:prstGeom prst="rect">
            <a:avLst/>
          </a:prstGeom>
        </p:spPr>
      </p:pic>
    </p:spTree>
    <p:extLst>
      <p:ext uri="{BB962C8B-B14F-4D97-AF65-F5344CB8AC3E}">
        <p14:creationId xmlns:p14="http://schemas.microsoft.com/office/powerpoint/2010/main" val="375082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Important points</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pPr marL="0" indent="0">
              <a:buNone/>
            </a:pPr>
            <a:br>
              <a:rPr lang="en-US" dirty="0"/>
            </a:b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3E7A1EB0-D6A0-BCF3-3003-55A8E58C7086}"/>
              </a:ext>
            </a:extLst>
          </p:cNvPr>
          <p:cNvPicPr>
            <a:picLocks noChangeAspect="1"/>
          </p:cNvPicPr>
          <p:nvPr/>
        </p:nvPicPr>
        <p:blipFill>
          <a:blip r:embed="rId2"/>
          <a:stretch>
            <a:fillRect/>
          </a:stretch>
        </p:blipFill>
        <p:spPr>
          <a:xfrm>
            <a:off x="193249" y="2393389"/>
            <a:ext cx="11805501" cy="3600608"/>
          </a:xfrm>
          <a:prstGeom prst="rect">
            <a:avLst/>
          </a:prstGeom>
        </p:spPr>
      </p:pic>
    </p:spTree>
    <p:extLst>
      <p:ext uri="{BB962C8B-B14F-4D97-AF65-F5344CB8AC3E}">
        <p14:creationId xmlns:p14="http://schemas.microsoft.com/office/powerpoint/2010/main" val="63036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Keep in mind</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r>
              <a:rPr lang="en-US" dirty="0"/>
              <a:t>Voltage source turned off =&gt; 0 v =&gt; Short circuit =&gt;</a:t>
            </a:r>
            <a:br>
              <a:rPr lang="en-US" dirty="0"/>
            </a:br>
            <a:br>
              <a:rPr lang="en-US" dirty="0"/>
            </a:br>
            <a:br>
              <a:rPr lang="en-US" dirty="0"/>
            </a:br>
            <a:br>
              <a:rPr lang="en-US" dirty="0"/>
            </a:br>
            <a:endParaRPr lang="en-US" dirty="0"/>
          </a:p>
          <a:p>
            <a:pPr marL="0" indent="0">
              <a:buNone/>
            </a:pPr>
            <a:br>
              <a:rPr lang="en-US" dirty="0"/>
            </a:br>
            <a:br>
              <a:rPr lang="en-US" dirty="0"/>
            </a:br>
            <a:br>
              <a:rPr lang="en-US" dirty="0"/>
            </a:br>
            <a:endParaRPr lang="en-US" dirty="0"/>
          </a:p>
        </p:txBody>
      </p:sp>
      <p:cxnSp>
        <p:nvCxnSpPr>
          <p:cNvPr id="6" name="Straight Connector 5">
            <a:extLst>
              <a:ext uri="{FF2B5EF4-FFF2-40B4-BE49-F238E27FC236}">
                <a16:creationId xmlns:a16="http://schemas.microsoft.com/office/drawing/2014/main" id="{BCD68633-817A-56EA-7EA4-8D9753CA462D}"/>
              </a:ext>
            </a:extLst>
          </p:cNvPr>
          <p:cNvCxnSpPr/>
          <p:nvPr/>
        </p:nvCxnSpPr>
        <p:spPr>
          <a:xfrm>
            <a:off x="7645138" y="2290713"/>
            <a:ext cx="1121790" cy="0"/>
          </a:xfrm>
          <a:prstGeom prst="line">
            <a:avLst/>
          </a:prstGeom>
          <a:ln w="1905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9A4DC78C-2B53-E05F-6370-625833253A72}"/>
              </a:ext>
            </a:extLst>
          </p:cNvPr>
          <p:cNvPicPr>
            <a:picLocks noChangeAspect="1"/>
          </p:cNvPicPr>
          <p:nvPr/>
        </p:nvPicPr>
        <p:blipFill>
          <a:blip r:embed="rId2"/>
          <a:stretch>
            <a:fillRect/>
          </a:stretch>
        </p:blipFill>
        <p:spPr>
          <a:xfrm>
            <a:off x="2144598" y="3080092"/>
            <a:ext cx="7224074" cy="3370480"/>
          </a:xfrm>
          <a:prstGeom prst="rect">
            <a:avLst/>
          </a:prstGeom>
        </p:spPr>
      </p:pic>
    </p:spTree>
    <p:extLst>
      <p:ext uri="{BB962C8B-B14F-4D97-AF65-F5344CB8AC3E}">
        <p14:creationId xmlns:p14="http://schemas.microsoft.com/office/powerpoint/2010/main" val="865368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Keep in mind</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r>
              <a:rPr lang="en-US" dirty="0"/>
              <a:t>Current source turned off =&gt; 0 A =&gt; Open circuit =&gt; </a:t>
            </a:r>
            <a:br>
              <a:rPr lang="en-US" dirty="0"/>
            </a:br>
            <a:br>
              <a:rPr lang="en-US" dirty="0"/>
            </a:br>
            <a:br>
              <a:rPr lang="en-US" dirty="0"/>
            </a:br>
            <a:br>
              <a:rPr lang="en-US" dirty="0"/>
            </a:br>
            <a:endParaRPr lang="en-US" dirty="0"/>
          </a:p>
          <a:p>
            <a:pPr marL="0" indent="0">
              <a:buNone/>
            </a:pPr>
            <a:br>
              <a:rPr lang="en-US" dirty="0"/>
            </a:br>
            <a:br>
              <a:rPr lang="en-US" dirty="0"/>
            </a:br>
            <a:endParaRPr lang="en-US" dirty="0"/>
          </a:p>
        </p:txBody>
      </p:sp>
      <p:cxnSp>
        <p:nvCxnSpPr>
          <p:cNvPr id="7" name="Straight Connector 6">
            <a:extLst>
              <a:ext uri="{FF2B5EF4-FFF2-40B4-BE49-F238E27FC236}">
                <a16:creationId xmlns:a16="http://schemas.microsoft.com/office/drawing/2014/main" id="{1FE7594A-DA63-D60B-FC91-620B4DF87009}"/>
              </a:ext>
            </a:extLst>
          </p:cNvPr>
          <p:cNvCxnSpPr>
            <a:cxnSpLocks/>
          </p:cNvCxnSpPr>
          <p:nvPr/>
        </p:nvCxnSpPr>
        <p:spPr>
          <a:xfrm>
            <a:off x="7663992" y="2320565"/>
            <a:ext cx="405353"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8A8A2C0-9859-FD27-0DA1-3DBD82F624D3}"/>
              </a:ext>
            </a:extLst>
          </p:cNvPr>
          <p:cNvCxnSpPr>
            <a:cxnSpLocks/>
          </p:cNvCxnSpPr>
          <p:nvPr/>
        </p:nvCxnSpPr>
        <p:spPr>
          <a:xfrm>
            <a:off x="8484124" y="2320565"/>
            <a:ext cx="405353" cy="0"/>
          </a:xfrm>
          <a:prstGeom prst="line">
            <a:avLst/>
          </a:prstGeom>
          <a:ln w="19050"/>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01025205-BB99-3423-8981-E7565CAD23D9}"/>
              </a:ext>
            </a:extLst>
          </p:cNvPr>
          <p:cNvPicPr>
            <a:picLocks noChangeAspect="1"/>
          </p:cNvPicPr>
          <p:nvPr/>
        </p:nvPicPr>
        <p:blipFill>
          <a:blip r:embed="rId2"/>
          <a:stretch>
            <a:fillRect/>
          </a:stretch>
        </p:blipFill>
        <p:spPr>
          <a:xfrm>
            <a:off x="2097464" y="3240129"/>
            <a:ext cx="7601146" cy="2953285"/>
          </a:xfrm>
          <a:prstGeom prst="rect">
            <a:avLst/>
          </a:prstGeom>
        </p:spPr>
      </p:pic>
    </p:spTree>
    <p:extLst>
      <p:ext uri="{BB962C8B-B14F-4D97-AF65-F5344CB8AC3E}">
        <p14:creationId xmlns:p14="http://schemas.microsoft.com/office/powerpoint/2010/main" val="186630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Steps for superposition</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pPr marL="0" indent="0">
              <a:buNone/>
            </a:pPr>
            <a:br>
              <a:rPr lang="en-US" dirty="0"/>
            </a:b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5B5AF829-D882-C94E-A6DD-F6D6B2A4624E}"/>
              </a:ext>
            </a:extLst>
          </p:cNvPr>
          <p:cNvPicPr>
            <a:picLocks noChangeAspect="1"/>
          </p:cNvPicPr>
          <p:nvPr/>
        </p:nvPicPr>
        <p:blipFill>
          <a:blip r:embed="rId2"/>
          <a:stretch>
            <a:fillRect/>
          </a:stretch>
        </p:blipFill>
        <p:spPr>
          <a:xfrm>
            <a:off x="2921995" y="2752639"/>
            <a:ext cx="6348010" cy="2446232"/>
          </a:xfrm>
          <a:prstGeom prst="rect">
            <a:avLst/>
          </a:prstGeom>
        </p:spPr>
      </p:pic>
    </p:spTree>
    <p:extLst>
      <p:ext uri="{BB962C8B-B14F-4D97-AF65-F5344CB8AC3E}">
        <p14:creationId xmlns:p14="http://schemas.microsoft.com/office/powerpoint/2010/main" val="11767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8" name="Content Placeholder 7">
            <a:extLst>
              <a:ext uri="{FF2B5EF4-FFF2-40B4-BE49-F238E27FC236}">
                <a16:creationId xmlns:a16="http://schemas.microsoft.com/office/drawing/2014/main" id="{3BB85121-5DD6-BD06-D96A-9829E3787250}"/>
              </a:ext>
            </a:extLst>
          </p:cNvPr>
          <p:cNvPicPr>
            <a:picLocks noGrp="1" noChangeAspect="1"/>
          </p:cNvPicPr>
          <p:nvPr>
            <p:ph idx="1"/>
          </p:nvPr>
        </p:nvPicPr>
        <p:blipFill>
          <a:blip r:embed="rId2"/>
          <a:stretch>
            <a:fillRect/>
          </a:stretch>
        </p:blipFill>
        <p:spPr>
          <a:xfrm>
            <a:off x="3332305" y="5786794"/>
            <a:ext cx="6005080" cy="480102"/>
          </a:xfrm>
        </p:spPr>
      </p:pic>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Sadiku_Example_4.3</a:t>
            </a:r>
          </a:p>
        </p:txBody>
      </p:sp>
      <p:pic>
        <p:nvPicPr>
          <p:cNvPr id="6" name="Picture 5">
            <a:extLst>
              <a:ext uri="{FF2B5EF4-FFF2-40B4-BE49-F238E27FC236}">
                <a16:creationId xmlns:a16="http://schemas.microsoft.com/office/drawing/2014/main" id="{7C9AD5C0-942B-9448-3AFF-6169CF9212F9}"/>
              </a:ext>
            </a:extLst>
          </p:cNvPr>
          <p:cNvPicPr>
            <a:picLocks noChangeAspect="1"/>
          </p:cNvPicPr>
          <p:nvPr/>
        </p:nvPicPr>
        <p:blipFill>
          <a:blip r:embed="rId3"/>
          <a:stretch>
            <a:fillRect/>
          </a:stretch>
        </p:blipFill>
        <p:spPr>
          <a:xfrm>
            <a:off x="3527700" y="2284707"/>
            <a:ext cx="5305215" cy="3282040"/>
          </a:xfrm>
          <a:prstGeom prst="rect">
            <a:avLst/>
          </a:prstGeom>
        </p:spPr>
      </p:pic>
    </p:spTree>
    <p:extLst>
      <p:ext uri="{BB962C8B-B14F-4D97-AF65-F5344CB8AC3E}">
        <p14:creationId xmlns:p14="http://schemas.microsoft.com/office/powerpoint/2010/main" val="2285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Sadiku_Example_4.3</a:t>
            </a:r>
          </a:p>
        </p:txBody>
      </p:sp>
      <p:sp>
        <p:nvSpPr>
          <p:cNvPr id="4" name="Content Placeholder 3">
            <a:extLst>
              <a:ext uri="{FF2B5EF4-FFF2-40B4-BE49-F238E27FC236}">
                <a16:creationId xmlns:a16="http://schemas.microsoft.com/office/drawing/2014/main" id="{9AD8836E-9BC2-8AC5-53FF-D58452938AE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5F0A765-DEDF-9F4C-1C63-113C4E157B2E}"/>
              </a:ext>
            </a:extLst>
          </p:cNvPr>
          <p:cNvPicPr>
            <a:picLocks noChangeAspect="1"/>
          </p:cNvPicPr>
          <p:nvPr/>
        </p:nvPicPr>
        <p:blipFill>
          <a:blip r:embed="rId2"/>
          <a:stretch>
            <a:fillRect/>
          </a:stretch>
        </p:blipFill>
        <p:spPr>
          <a:xfrm>
            <a:off x="1131140" y="2188672"/>
            <a:ext cx="9929720" cy="3086367"/>
          </a:xfrm>
          <a:prstGeom prst="rect">
            <a:avLst/>
          </a:prstGeom>
        </p:spPr>
      </p:pic>
    </p:spTree>
    <p:extLst>
      <p:ext uri="{BB962C8B-B14F-4D97-AF65-F5344CB8AC3E}">
        <p14:creationId xmlns:p14="http://schemas.microsoft.com/office/powerpoint/2010/main" val="117466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Sadiku_Example_4.3</a:t>
            </a:r>
          </a:p>
        </p:txBody>
      </p:sp>
      <p:sp>
        <p:nvSpPr>
          <p:cNvPr id="4" name="Content Placeholder 3">
            <a:extLst>
              <a:ext uri="{FF2B5EF4-FFF2-40B4-BE49-F238E27FC236}">
                <a16:creationId xmlns:a16="http://schemas.microsoft.com/office/drawing/2014/main" id="{9AD8836E-9BC2-8AC5-53FF-D58452938A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83B411-3432-A1D9-B43D-B6A51DE0E5C1}"/>
              </a:ext>
            </a:extLst>
          </p:cNvPr>
          <p:cNvPicPr>
            <a:picLocks noChangeAspect="1"/>
          </p:cNvPicPr>
          <p:nvPr/>
        </p:nvPicPr>
        <p:blipFill>
          <a:blip r:embed="rId2"/>
          <a:stretch>
            <a:fillRect/>
          </a:stretch>
        </p:blipFill>
        <p:spPr>
          <a:xfrm>
            <a:off x="1679764" y="1625142"/>
            <a:ext cx="8832471" cy="4533307"/>
          </a:xfrm>
          <a:prstGeom prst="rect">
            <a:avLst/>
          </a:prstGeom>
        </p:spPr>
      </p:pic>
    </p:spTree>
    <p:extLst>
      <p:ext uri="{BB962C8B-B14F-4D97-AF65-F5344CB8AC3E}">
        <p14:creationId xmlns:p14="http://schemas.microsoft.com/office/powerpoint/2010/main" val="2627059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Sadiku_Practice_Problem_4.3</a:t>
            </a:r>
          </a:p>
        </p:txBody>
      </p:sp>
      <p:pic>
        <p:nvPicPr>
          <p:cNvPr id="5" name="Picture 4">
            <a:extLst>
              <a:ext uri="{FF2B5EF4-FFF2-40B4-BE49-F238E27FC236}">
                <a16:creationId xmlns:a16="http://schemas.microsoft.com/office/drawing/2014/main" id="{AF2E7338-A45B-AF7B-5EFF-DECF74E042A9}"/>
              </a:ext>
            </a:extLst>
          </p:cNvPr>
          <p:cNvPicPr>
            <a:picLocks noChangeAspect="1"/>
          </p:cNvPicPr>
          <p:nvPr/>
        </p:nvPicPr>
        <p:blipFill>
          <a:blip r:embed="rId2"/>
          <a:stretch>
            <a:fillRect/>
          </a:stretch>
        </p:blipFill>
        <p:spPr>
          <a:xfrm>
            <a:off x="1264415" y="2887753"/>
            <a:ext cx="9663170" cy="2630294"/>
          </a:xfrm>
          <a:prstGeom prst="rect">
            <a:avLst/>
          </a:prstGeom>
        </p:spPr>
      </p:pic>
    </p:spTree>
    <p:extLst>
      <p:ext uri="{BB962C8B-B14F-4D97-AF65-F5344CB8AC3E}">
        <p14:creationId xmlns:p14="http://schemas.microsoft.com/office/powerpoint/2010/main" val="276598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75A1-BFEB-5091-8BD1-FF0D8073E6C5}"/>
              </a:ext>
            </a:extLst>
          </p:cNvPr>
          <p:cNvSpPr>
            <a:spLocks noGrp="1"/>
          </p:cNvSpPr>
          <p:nvPr>
            <p:ph type="title"/>
          </p:nvPr>
        </p:nvSpPr>
        <p:spPr/>
        <p:txBody>
          <a:bodyPr/>
          <a:lstStyle/>
          <a:p>
            <a:r>
              <a:rPr lang="en-US" dirty="0"/>
              <a:t>Learned so far…</a:t>
            </a:r>
          </a:p>
        </p:txBody>
      </p:sp>
      <p:sp>
        <p:nvSpPr>
          <p:cNvPr id="3" name="Content Placeholder 2">
            <a:extLst>
              <a:ext uri="{FF2B5EF4-FFF2-40B4-BE49-F238E27FC236}">
                <a16:creationId xmlns:a16="http://schemas.microsoft.com/office/drawing/2014/main" id="{9DCFD5D9-C1F8-98C1-C95C-048F59727B3D}"/>
              </a:ext>
            </a:extLst>
          </p:cNvPr>
          <p:cNvSpPr>
            <a:spLocks noGrp="1"/>
          </p:cNvSpPr>
          <p:nvPr>
            <p:ph idx="1"/>
          </p:nvPr>
        </p:nvSpPr>
        <p:spPr/>
        <p:txBody>
          <a:bodyPr>
            <a:normAutofit fontScale="92500" lnSpcReduction="10000"/>
          </a:bodyPr>
          <a:lstStyle/>
          <a:p>
            <a:r>
              <a:rPr lang="en-US" dirty="0"/>
              <a:t>Techniques to analyze electrical circuits</a:t>
            </a:r>
          </a:p>
          <a:p>
            <a:pPr lvl="1"/>
            <a:r>
              <a:rPr lang="en-US" dirty="0"/>
              <a:t>KCL &amp; KVL</a:t>
            </a:r>
          </a:p>
          <a:p>
            <a:pPr lvl="1"/>
            <a:r>
              <a:rPr lang="en-US" dirty="0"/>
              <a:t>VDR &amp; CDR</a:t>
            </a:r>
          </a:p>
          <a:p>
            <a:pPr lvl="1"/>
            <a:r>
              <a:rPr lang="en-US" dirty="0"/>
              <a:t>Node analysis</a:t>
            </a:r>
          </a:p>
          <a:p>
            <a:pPr lvl="1"/>
            <a:r>
              <a:rPr lang="en-US" dirty="0"/>
              <a:t>Mesh analysis</a:t>
            </a:r>
            <a:br>
              <a:rPr lang="en-US" dirty="0"/>
            </a:br>
            <a:endParaRPr lang="en-US" dirty="0"/>
          </a:p>
          <a:p>
            <a:r>
              <a:rPr lang="en-US" dirty="0"/>
              <a:t>Advantage</a:t>
            </a:r>
          </a:p>
          <a:p>
            <a:pPr lvl="1"/>
            <a:r>
              <a:rPr lang="en-US" dirty="0"/>
              <a:t>analyze a circuit without tampering with its original configuration</a:t>
            </a:r>
            <a:br>
              <a:rPr lang="en-US" dirty="0"/>
            </a:br>
            <a:endParaRPr lang="en-US" dirty="0"/>
          </a:p>
          <a:p>
            <a:r>
              <a:rPr lang="en-US" dirty="0"/>
              <a:t>Disadvantage</a:t>
            </a:r>
          </a:p>
          <a:p>
            <a:pPr lvl="1"/>
            <a:r>
              <a:rPr lang="en-US" dirty="0"/>
              <a:t>for a large, complex circuit, complex computation is involved</a:t>
            </a:r>
            <a:br>
              <a:rPr lang="en-US" dirty="0"/>
            </a:br>
            <a:endParaRPr lang="en-US" dirty="0"/>
          </a:p>
          <a:p>
            <a:r>
              <a:rPr lang="en-US" dirty="0"/>
              <a:t>The growth in areas of application of electric circuits has led to an evolution from simple to complex circuits</a:t>
            </a:r>
          </a:p>
        </p:txBody>
      </p:sp>
    </p:spTree>
    <p:extLst>
      <p:ext uri="{BB962C8B-B14F-4D97-AF65-F5344CB8AC3E}">
        <p14:creationId xmlns:p14="http://schemas.microsoft.com/office/powerpoint/2010/main" val="27750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6" name="Content Placeholder 5">
            <a:extLst>
              <a:ext uri="{FF2B5EF4-FFF2-40B4-BE49-F238E27FC236}">
                <a16:creationId xmlns:a16="http://schemas.microsoft.com/office/drawing/2014/main" id="{2A57DAC0-33A0-898F-03F1-F98C1B05E0BE}"/>
              </a:ext>
            </a:extLst>
          </p:cNvPr>
          <p:cNvPicPr>
            <a:picLocks noGrp="1" noChangeAspect="1"/>
          </p:cNvPicPr>
          <p:nvPr>
            <p:ph idx="1"/>
          </p:nvPr>
        </p:nvPicPr>
        <p:blipFill>
          <a:blip r:embed="rId2"/>
          <a:stretch>
            <a:fillRect/>
          </a:stretch>
        </p:blipFill>
        <p:spPr>
          <a:xfrm>
            <a:off x="1919340" y="1642365"/>
            <a:ext cx="3096748" cy="4669459"/>
          </a:xfrm>
        </p:spPr>
      </p:pic>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Sadiku_Practice_Problem_4.3</a:t>
            </a:r>
          </a:p>
        </p:txBody>
      </p:sp>
      <p:pic>
        <p:nvPicPr>
          <p:cNvPr id="8" name="Picture 7">
            <a:extLst>
              <a:ext uri="{FF2B5EF4-FFF2-40B4-BE49-F238E27FC236}">
                <a16:creationId xmlns:a16="http://schemas.microsoft.com/office/drawing/2014/main" id="{BF53ACDE-54E3-4974-C0F6-57DBB4685019}"/>
              </a:ext>
            </a:extLst>
          </p:cNvPr>
          <p:cNvPicPr>
            <a:picLocks noChangeAspect="1"/>
          </p:cNvPicPr>
          <p:nvPr/>
        </p:nvPicPr>
        <p:blipFill>
          <a:blip r:embed="rId3"/>
          <a:stretch>
            <a:fillRect/>
          </a:stretch>
        </p:blipFill>
        <p:spPr>
          <a:xfrm>
            <a:off x="6096000" y="2093976"/>
            <a:ext cx="4496586" cy="3223922"/>
          </a:xfrm>
          <a:prstGeom prst="rect">
            <a:avLst/>
          </a:prstGeom>
        </p:spPr>
      </p:pic>
    </p:spTree>
    <p:extLst>
      <p:ext uri="{BB962C8B-B14F-4D97-AF65-F5344CB8AC3E}">
        <p14:creationId xmlns:p14="http://schemas.microsoft.com/office/powerpoint/2010/main" val="146233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Sadiku_Example_4.4</a:t>
            </a:r>
          </a:p>
        </p:txBody>
      </p:sp>
      <p:sp>
        <p:nvSpPr>
          <p:cNvPr id="4" name="Content Placeholder 3">
            <a:extLst>
              <a:ext uri="{FF2B5EF4-FFF2-40B4-BE49-F238E27FC236}">
                <a16:creationId xmlns:a16="http://schemas.microsoft.com/office/drawing/2014/main" id="{5EBBAEE6-8DB8-5353-F5FE-C9C5A7AD244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A7E8F7B-0451-8DEF-8A38-C8B3EF085716}"/>
              </a:ext>
            </a:extLst>
          </p:cNvPr>
          <p:cNvPicPr>
            <a:picLocks noChangeAspect="1"/>
          </p:cNvPicPr>
          <p:nvPr/>
        </p:nvPicPr>
        <p:blipFill>
          <a:blip r:embed="rId2"/>
          <a:stretch>
            <a:fillRect/>
          </a:stretch>
        </p:blipFill>
        <p:spPr>
          <a:xfrm>
            <a:off x="4131184" y="2026712"/>
            <a:ext cx="3636502" cy="3809669"/>
          </a:xfrm>
          <a:prstGeom prst="rect">
            <a:avLst/>
          </a:prstGeom>
        </p:spPr>
      </p:pic>
      <p:pic>
        <p:nvPicPr>
          <p:cNvPr id="11" name="Picture 10">
            <a:extLst>
              <a:ext uri="{FF2B5EF4-FFF2-40B4-BE49-F238E27FC236}">
                <a16:creationId xmlns:a16="http://schemas.microsoft.com/office/drawing/2014/main" id="{9DAFA7D3-4ED4-5437-7FB2-C74E2C733410}"/>
              </a:ext>
            </a:extLst>
          </p:cNvPr>
          <p:cNvPicPr>
            <a:picLocks noChangeAspect="1"/>
          </p:cNvPicPr>
          <p:nvPr/>
        </p:nvPicPr>
        <p:blipFill>
          <a:blip r:embed="rId3"/>
          <a:stretch>
            <a:fillRect/>
          </a:stretch>
        </p:blipFill>
        <p:spPr>
          <a:xfrm>
            <a:off x="3660536" y="5729780"/>
            <a:ext cx="4870928" cy="429788"/>
          </a:xfrm>
          <a:prstGeom prst="rect">
            <a:avLst/>
          </a:prstGeom>
        </p:spPr>
      </p:pic>
    </p:spTree>
    <p:extLst>
      <p:ext uri="{BB962C8B-B14F-4D97-AF65-F5344CB8AC3E}">
        <p14:creationId xmlns:p14="http://schemas.microsoft.com/office/powerpoint/2010/main" val="91541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10" name="TextBox 9">
            <a:extLst>
              <a:ext uri="{FF2B5EF4-FFF2-40B4-BE49-F238E27FC236}">
                <a16:creationId xmlns:a16="http://schemas.microsoft.com/office/drawing/2014/main" id="{D93C19A7-A206-AB71-0E5B-1EE7AC19DEB3}"/>
              </a:ext>
            </a:extLst>
          </p:cNvPr>
          <p:cNvSpPr txBox="1"/>
          <p:nvPr/>
        </p:nvSpPr>
        <p:spPr>
          <a:xfrm>
            <a:off x="799776" y="6373368"/>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Sadiku_Example_4.4</a:t>
            </a:r>
          </a:p>
        </p:txBody>
      </p:sp>
      <p:sp>
        <p:nvSpPr>
          <p:cNvPr id="4" name="Content Placeholder 3">
            <a:extLst>
              <a:ext uri="{FF2B5EF4-FFF2-40B4-BE49-F238E27FC236}">
                <a16:creationId xmlns:a16="http://schemas.microsoft.com/office/drawing/2014/main" id="{5EBBAEE6-8DB8-5353-F5FE-C9C5A7AD24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1181D8-0599-12EA-57C8-CE54E61EA7B6}"/>
              </a:ext>
            </a:extLst>
          </p:cNvPr>
          <p:cNvPicPr>
            <a:picLocks noChangeAspect="1"/>
          </p:cNvPicPr>
          <p:nvPr/>
        </p:nvPicPr>
        <p:blipFill>
          <a:blip r:embed="rId2"/>
          <a:stretch>
            <a:fillRect/>
          </a:stretch>
        </p:blipFill>
        <p:spPr>
          <a:xfrm>
            <a:off x="1063752" y="3062289"/>
            <a:ext cx="3429297" cy="1996613"/>
          </a:xfrm>
          <a:prstGeom prst="rect">
            <a:avLst/>
          </a:prstGeom>
        </p:spPr>
      </p:pic>
      <p:pic>
        <p:nvPicPr>
          <p:cNvPr id="8" name="Picture 7">
            <a:extLst>
              <a:ext uri="{FF2B5EF4-FFF2-40B4-BE49-F238E27FC236}">
                <a16:creationId xmlns:a16="http://schemas.microsoft.com/office/drawing/2014/main" id="{100EC267-0FA9-AB1B-5334-D0FA30AFF36F}"/>
              </a:ext>
            </a:extLst>
          </p:cNvPr>
          <p:cNvPicPr>
            <a:picLocks noChangeAspect="1"/>
          </p:cNvPicPr>
          <p:nvPr/>
        </p:nvPicPr>
        <p:blipFill>
          <a:blip r:embed="rId3"/>
          <a:stretch>
            <a:fillRect/>
          </a:stretch>
        </p:blipFill>
        <p:spPr>
          <a:xfrm>
            <a:off x="6341506" y="1289304"/>
            <a:ext cx="4413001" cy="5396333"/>
          </a:xfrm>
          <a:prstGeom prst="rect">
            <a:avLst/>
          </a:prstGeom>
        </p:spPr>
      </p:pic>
    </p:spTree>
    <p:extLst>
      <p:ext uri="{BB962C8B-B14F-4D97-AF65-F5344CB8AC3E}">
        <p14:creationId xmlns:p14="http://schemas.microsoft.com/office/powerpoint/2010/main" val="3114330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Sadiku_Practice_Problem_4.4</a:t>
            </a:r>
          </a:p>
        </p:txBody>
      </p:sp>
      <p:pic>
        <p:nvPicPr>
          <p:cNvPr id="6" name="Picture 5">
            <a:extLst>
              <a:ext uri="{FF2B5EF4-FFF2-40B4-BE49-F238E27FC236}">
                <a16:creationId xmlns:a16="http://schemas.microsoft.com/office/drawing/2014/main" id="{64120F88-4A26-82AE-BEF8-8988D46F8691}"/>
              </a:ext>
            </a:extLst>
          </p:cNvPr>
          <p:cNvPicPr>
            <a:picLocks noChangeAspect="1"/>
          </p:cNvPicPr>
          <p:nvPr/>
        </p:nvPicPr>
        <p:blipFill>
          <a:blip r:embed="rId2"/>
          <a:stretch>
            <a:fillRect/>
          </a:stretch>
        </p:blipFill>
        <p:spPr>
          <a:xfrm>
            <a:off x="1175376" y="2812725"/>
            <a:ext cx="9841248" cy="3041319"/>
          </a:xfrm>
          <a:prstGeom prst="rect">
            <a:avLst/>
          </a:prstGeom>
        </p:spPr>
      </p:pic>
    </p:spTree>
    <p:extLst>
      <p:ext uri="{BB962C8B-B14F-4D97-AF65-F5344CB8AC3E}">
        <p14:creationId xmlns:p14="http://schemas.microsoft.com/office/powerpoint/2010/main" val="1900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6" name="Content Placeholder 5">
            <a:extLst>
              <a:ext uri="{FF2B5EF4-FFF2-40B4-BE49-F238E27FC236}">
                <a16:creationId xmlns:a16="http://schemas.microsoft.com/office/drawing/2014/main" id="{77BC02FD-F09D-8FED-7D49-521B9FED61CB}"/>
              </a:ext>
            </a:extLst>
          </p:cNvPr>
          <p:cNvPicPr>
            <a:picLocks noGrp="1" noChangeAspect="1"/>
          </p:cNvPicPr>
          <p:nvPr>
            <p:ph idx="1"/>
          </p:nvPr>
        </p:nvPicPr>
        <p:blipFill>
          <a:blip r:embed="rId2"/>
          <a:stretch>
            <a:fillRect/>
          </a:stretch>
        </p:blipFill>
        <p:spPr>
          <a:xfrm>
            <a:off x="516997" y="1781535"/>
            <a:ext cx="3651950" cy="4051300"/>
          </a:xfrm>
        </p:spPr>
      </p:pic>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Sadiku_Practice_Problem_4.4</a:t>
            </a:r>
          </a:p>
        </p:txBody>
      </p:sp>
      <p:pic>
        <p:nvPicPr>
          <p:cNvPr id="8" name="Picture 7">
            <a:extLst>
              <a:ext uri="{FF2B5EF4-FFF2-40B4-BE49-F238E27FC236}">
                <a16:creationId xmlns:a16="http://schemas.microsoft.com/office/drawing/2014/main" id="{0745B839-840F-E18B-788B-01F21DDCB202}"/>
              </a:ext>
            </a:extLst>
          </p:cNvPr>
          <p:cNvPicPr>
            <a:picLocks noChangeAspect="1"/>
          </p:cNvPicPr>
          <p:nvPr/>
        </p:nvPicPr>
        <p:blipFill>
          <a:blip r:embed="rId3"/>
          <a:stretch>
            <a:fillRect/>
          </a:stretch>
        </p:blipFill>
        <p:spPr>
          <a:xfrm>
            <a:off x="4831623" y="1830486"/>
            <a:ext cx="2528753" cy="4051301"/>
          </a:xfrm>
          <a:prstGeom prst="rect">
            <a:avLst/>
          </a:prstGeom>
        </p:spPr>
      </p:pic>
      <p:pic>
        <p:nvPicPr>
          <p:cNvPr id="10" name="Picture 9">
            <a:extLst>
              <a:ext uri="{FF2B5EF4-FFF2-40B4-BE49-F238E27FC236}">
                <a16:creationId xmlns:a16="http://schemas.microsoft.com/office/drawing/2014/main" id="{22ED3B17-DE3B-AC97-4060-12AE04F7BE5D}"/>
              </a:ext>
            </a:extLst>
          </p:cNvPr>
          <p:cNvPicPr>
            <a:picLocks noChangeAspect="1"/>
          </p:cNvPicPr>
          <p:nvPr/>
        </p:nvPicPr>
        <p:blipFill>
          <a:blip r:embed="rId4"/>
          <a:stretch>
            <a:fillRect/>
          </a:stretch>
        </p:blipFill>
        <p:spPr>
          <a:xfrm>
            <a:off x="8105055" y="952686"/>
            <a:ext cx="3569948" cy="5359138"/>
          </a:xfrm>
          <a:prstGeom prst="rect">
            <a:avLst/>
          </a:prstGeom>
        </p:spPr>
      </p:pic>
    </p:spTree>
    <p:extLst>
      <p:ext uri="{BB962C8B-B14F-4D97-AF65-F5344CB8AC3E}">
        <p14:creationId xmlns:p14="http://schemas.microsoft.com/office/powerpoint/2010/main" val="3837922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Sadiku_Practice_Problem_4.5</a:t>
            </a:r>
          </a:p>
        </p:txBody>
      </p:sp>
      <p:pic>
        <p:nvPicPr>
          <p:cNvPr id="5" name="Picture 4">
            <a:extLst>
              <a:ext uri="{FF2B5EF4-FFF2-40B4-BE49-F238E27FC236}">
                <a16:creationId xmlns:a16="http://schemas.microsoft.com/office/drawing/2014/main" id="{7D53FF97-F390-D906-5372-B50A47079D4F}"/>
              </a:ext>
            </a:extLst>
          </p:cNvPr>
          <p:cNvPicPr>
            <a:picLocks noChangeAspect="1"/>
          </p:cNvPicPr>
          <p:nvPr/>
        </p:nvPicPr>
        <p:blipFill>
          <a:blip r:embed="rId2"/>
          <a:stretch>
            <a:fillRect/>
          </a:stretch>
        </p:blipFill>
        <p:spPr>
          <a:xfrm>
            <a:off x="1546231" y="2455318"/>
            <a:ext cx="9301525" cy="3379874"/>
          </a:xfrm>
          <a:prstGeom prst="rect">
            <a:avLst/>
          </a:prstGeom>
        </p:spPr>
      </p:pic>
    </p:spTree>
    <p:extLst>
      <p:ext uri="{BB962C8B-B14F-4D97-AF65-F5344CB8AC3E}">
        <p14:creationId xmlns:p14="http://schemas.microsoft.com/office/powerpoint/2010/main" val="3129324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6" name="Content Placeholder 5">
            <a:extLst>
              <a:ext uri="{FF2B5EF4-FFF2-40B4-BE49-F238E27FC236}">
                <a16:creationId xmlns:a16="http://schemas.microsoft.com/office/drawing/2014/main" id="{72BB001F-3919-902B-366E-9739C41E0EBC}"/>
              </a:ext>
            </a:extLst>
          </p:cNvPr>
          <p:cNvPicPr>
            <a:picLocks noGrp="1" noChangeAspect="1"/>
          </p:cNvPicPr>
          <p:nvPr>
            <p:ph idx="1"/>
          </p:nvPr>
        </p:nvPicPr>
        <p:blipFill>
          <a:blip r:embed="rId2"/>
          <a:stretch>
            <a:fillRect/>
          </a:stretch>
        </p:blipFill>
        <p:spPr>
          <a:xfrm>
            <a:off x="1307457" y="1668413"/>
            <a:ext cx="2739576" cy="4051300"/>
          </a:xfrm>
        </p:spPr>
      </p:pic>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Sadiku_Practice_Problem_4.5</a:t>
            </a:r>
          </a:p>
        </p:txBody>
      </p:sp>
      <p:pic>
        <p:nvPicPr>
          <p:cNvPr id="8" name="Picture 7">
            <a:extLst>
              <a:ext uri="{FF2B5EF4-FFF2-40B4-BE49-F238E27FC236}">
                <a16:creationId xmlns:a16="http://schemas.microsoft.com/office/drawing/2014/main" id="{A3CD3CF8-C857-12D8-269A-659A3CB0C332}"/>
              </a:ext>
            </a:extLst>
          </p:cNvPr>
          <p:cNvPicPr>
            <a:picLocks noChangeAspect="1"/>
          </p:cNvPicPr>
          <p:nvPr/>
        </p:nvPicPr>
        <p:blipFill>
          <a:blip r:embed="rId3"/>
          <a:stretch>
            <a:fillRect/>
          </a:stretch>
        </p:blipFill>
        <p:spPr>
          <a:xfrm>
            <a:off x="4688187" y="1631416"/>
            <a:ext cx="3114682" cy="4680408"/>
          </a:xfrm>
          <a:prstGeom prst="rect">
            <a:avLst/>
          </a:prstGeom>
        </p:spPr>
      </p:pic>
      <p:pic>
        <p:nvPicPr>
          <p:cNvPr id="10" name="Picture 9">
            <a:extLst>
              <a:ext uri="{FF2B5EF4-FFF2-40B4-BE49-F238E27FC236}">
                <a16:creationId xmlns:a16="http://schemas.microsoft.com/office/drawing/2014/main" id="{AEF6ADEC-8D7B-F9BA-61B6-4EE4277D8652}"/>
              </a:ext>
            </a:extLst>
          </p:cNvPr>
          <p:cNvPicPr>
            <a:picLocks noChangeAspect="1"/>
          </p:cNvPicPr>
          <p:nvPr/>
        </p:nvPicPr>
        <p:blipFill>
          <a:blip r:embed="rId4"/>
          <a:stretch>
            <a:fillRect/>
          </a:stretch>
        </p:blipFill>
        <p:spPr>
          <a:xfrm>
            <a:off x="8141523" y="815708"/>
            <a:ext cx="3536031" cy="5226584"/>
          </a:xfrm>
          <a:prstGeom prst="rect">
            <a:avLst/>
          </a:prstGeom>
        </p:spPr>
      </p:pic>
    </p:spTree>
    <p:extLst>
      <p:ext uri="{BB962C8B-B14F-4D97-AF65-F5344CB8AC3E}">
        <p14:creationId xmlns:p14="http://schemas.microsoft.com/office/powerpoint/2010/main" val="3270794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pic>
        <p:nvPicPr>
          <p:cNvPr id="6" name="Picture 5">
            <a:extLst>
              <a:ext uri="{FF2B5EF4-FFF2-40B4-BE49-F238E27FC236}">
                <a16:creationId xmlns:a16="http://schemas.microsoft.com/office/drawing/2014/main" id="{A9B072D4-16C5-2D05-968A-0C8E2155E637}"/>
              </a:ext>
            </a:extLst>
          </p:cNvPr>
          <p:cNvPicPr>
            <a:picLocks noChangeAspect="1"/>
          </p:cNvPicPr>
          <p:nvPr/>
        </p:nvPicPr>
        <p:blipFill>
          <a:blip r:embed="rId2"/>
          <a:stretch>
            <a:fillRect/>
          </a:stretch>
        </p:blipFill>
        <p:spPr>
          <a:xfrm>
            <a:off x="3027575" y="1668255"/>
            <a:ext cx="6136850" cy="4503945"/>
          </a:xfrm>
          <a:prstGeom prst="rect">
            <a:avLst/>
          </a:prstGeom>
        </p:spPr>
      </p:pic>
      <p:sp>
        <p:nvSpPr>
          <p:cNvPr id="7" name="TextBox 6">
            <a:extLst>
              <a:ext uri="{FF2B5EF4-FFF2-40B4-BE49-F238E27FC236}">
                <a16:creationId xmlns:a16="http://schemas.microsoft.com/office/drawing/2014/main" id="{1025466E-04FE-12E4-14B5-F710513E8325}"/>
              </a:ext>
            </a:extLst>
          </p:cNvPr>
          <p:cNvSpPr txBox="1"/>
          <p:nvPr/>
        </p:nvSpPr>
        <p:spPr>
          <a:xfrm>
            <a:off x="7552985" y="6369398"/>
            <a:ext cx="3518912"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Sadiku_Exercise_4.12</a:t>
            </a:r>
          </a:p>
        </p:txBody>
      </p:sp>
    </p:spTree>
    <p:extLst>
      <p:ext uri="{BB962C8B-B14F-4D97-AF65-F5344CB8AC3E}">
        <p14:creationId xmlns:p14="http://schemas.microsoft.com/office/powerpoint/2010/main" val="122621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9" name="Content Placeholder 8">
            <a:extLst>
              <a:ext uri="{FF2B5EF4-FFF2-40B4-BE49-F238E27FC236}">
                <a16:creationId xmlns:a16="http://schemas.microsoft.com/office/drawing/2014/main" id="{D56A8998-1CD3-EFA5-61F4-20F864A27653}"/>
              </a:ext>
            </a:extLst>
          </p:cNvPr>
          <p:cNvPicPr>
            <a:picLocks noGrp="1" noChangeAspect="1"/>
          </p:cNvPicPr>
          <p:nvPr>
            <p:ph idx="1"/>
          </p:nvPr>
        </p:nvPicPr>
        <p:blipFill>
          <a:blip r:embed="rId2"/>
          <a:stretch>
            <a:fillRect/>
          </a:stretch>
        </p:blipFill>
        <p:spPr>
          <a:xfrm>
            <a:off x="6433923" y="2962924"/>
            <a:ext cx="4160881" cy="2103302"/>
          </a:xfrm>
        </p:spPr>
      </p:pic>
      <p:sp>
        <p:nvSpPr>
          <p:cNvPr id="7" name="TextBox 6">
            <a:extLst>
              <a:ext uri="{FF2B5EF4-FFF2-40B4-BE49-F238E27FC236}">
                <a16:creationId xmlns:a16="http://schemas.microsoft.com/office/drawing/2014/main" id="{1025466E-04FE-12E4-14B5-F710513E8325}"/>
              </a:ext>
            </a:extLst>
          </p:cNvPr>
          <p:cNvSpPr txBox="1"/>
          <p:nvPr/>
        </p:nvSpPr>
        <p:spPr>
          <a:xfrm>
            <a:off x="7552985" y="6369398"/>
            <a:ext cx="3518912"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Sadiku_Exercise_4.12</a:t>
            </a:r>
          </a:p>
        </p:txBody>
      </p:sp>
      <p:pic>
        <p:nvPicPr>
          <p:cNvPr id="5" name="Picture 4">
            <a:extLst>
              <a:ext uri="{FF2B5EF4-FFF2-40B4-BE49-F238E27FC236}">
                <a16:creationId xmlns:a16="http://schemas.microsoft.com/office/drawing/2014/main" id="{27844034-E6B4-DCDB-A9C3-F84C1519F92B}"/>
              </a:ext>
            </a:extLst>
          </p:cNvPr>
          <p:cNvPicPr>
            <a:picLocks noChangeAspect="1"/>
          </p:cNvPicPr>
          <p:nvPr/>
        </p:nvPicPr>
        <p:blipFill>
          <a:blip r:embed="rId3"/>
          <a:stretch>
            <a:fillRect/>
          </a:stretch>
        </p:blipFill>
        <p:spPr>
          <a:xfrm>
            <a:off x="1063752" y="2057043"/>
            <a:ext cx="4694327" cy="4115157"/>
          </a:xfrm>
          <a:prstGeom prst="rect">
            <a:avLst/>
          </a:prstGeom>
        </p:spPr>
      </p:pic>
    </p:spTree>
    <p:extLst>
      <p:ext uri="{BB962C8B-B14F-4D97-AF65-F5344CB8AC3E}">
        <p14:creationId xmlns:p14="http://schemas.microsoft.com/office/powerpoint/2010/main" val="3480675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sp>
        <p:nvSpPr>
          <p:cNvPr id="7" name="TextBox 6">
            <a:extLst>
              <a:ext uri="{FF2B5EF4-FFF2-40B4-BE49-F238E27FC236}">
                <a16:creationId xmlns:a16="http://schemas.microsoft.com/office/drawing/2014/main" id="{1025466E-04FE-12E4-14B5-F710513E8325}"/>
              </a:ext>
            </a:extLst>
          </p:cNvPr>
          <p:cNvSpPr txBox="1"/>
          <p:nvPr/>
        </p:nvSpPr>
        <p:spPr>
          <a:xfrm>
            <a:off x="7552985" y="6369398"/>
            <a:ext cx="3403496"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Sadiku_Exercise_4.15</a:t>
            </a:r>
          </a:p>
        </p:txBody>
      </p:sp>
      <p:pic>
        <p:nvPicPr>
          <p:cNvPr id="5" name="Picture 4">
            <a:extLst>
              <a:ext uri="{FF2B5EF4-FFF2-40B4-BE49-F238E27FC236}">
                <a16:creationId xmlns:a16="http://schemas.microsoft.com/office/drawing/2014/main" id="{6816BBA4-7585-09B9-787E-E25F4F897B4D}"/>
              </a:ext>
            </a:extLst>
          </p:cNvPr>
          <p:cNvPicPr>
            <a:picLocks noChangeAspect="1"/>
          </p:cNvPicPr>
          <p:nvPr/>
        </p:nvPicPr>
        <p:blipFill>
          <a:blip r:embed="rId2"/>
          <a:stretch>
            <a:fillRect/>
          </a:stretch>
        </p:blipFill>
        <p:spPr>
          <a:xfrm>
            <a:off x="2598104" y="1749574"/>
            <a:ext cx="6995791" cy="4422626"/>
          </a:xfrm>
          <a:prstGeom prst="rect">
            <a:avLst/>
          </a:prstGeom>
        </p:spPr>
      </p:pic>
    </p:spTree>
    <p:extLst>
      <p:ext uri="{BB962C8B-B14F-4D97-AF65-F5344CB8AC3E}">
        <p14:creationId xmlns:p14="http://schemas.microsoft.com/office/powerpoint/2010/main" val="335446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1EE7-EE99-9703-6B8A-C6BCCECA54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868A33-0756-1953-8251-705DD16440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236F93D-4BC4-8BC2-1EB8-A073C17A811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53931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pic>
        <p:nvPicPr>
          <p:cNvPr id="11" name="Content Placeholder 10">
            <a:extLst>
              <a:ext uri="{FF2B5EF4-FFF2-40B4-BE49-F238E27FC236}">
                <a16:creationId xmlns:a16="http://schemas.microsoft.com/office/drawing/2014/main" id="{05576F18-E039-5FAD-F105-3B0C58735BB8}"/>
              </a:ext>
            </a:extLst>
          </p:cNvPr>
          <p:cNvPicPr>
            <a:picLocks noGrp="1" noChangeAspect="1"/>
          </p:cNvPicPr>
          <p:nvPr>
            <p:ph idx="1"/>
          </p:nvPr>
        </p:nvPicPr>
        <p:blipFill>
          <a:blip r:embed="rId2"/>
          <a:stretch>
            <a:fillRect/>
          </a:stretch>
        </p:blipFill>
        <p:spPr>
          <a:xfrm>
            <a:off x="6606409" y="4653439"/>
            <a:ext cx="3353091" cy="1234547"/>
          </a:xfrm>
        </p:spPr>
      </p:pic>
      <p:sp>
        <p:nvSpPr>
          <p:cNvPr id="7" name="TextBox 6">
            <a:extLst>
              <a:ext uri="{FF2B5EF4-FFF2-40B4-BE49-F238E27FC236}">
                <a16:creationId xmlns:a16="http://schemas.microsoft.com/office/drawing/2014/main" id="{1025466E-04FE-12E4-14B5-F710513E8325}"/>
              </a:ext>
            </a:extLst>
          </p:cNvPr>
          <p:cNvSpPr txBox="1"/>
          <p:nvPr/>
        </p:nvSpPr>
        <p:spPr>
          <a:xfrm>
            <a:off x="7552985" y="6369398"/>
            <a:ext cx="3403496"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Sadiku_Exercise_4.15</a:t>
            </a:r>
          </a:p>
        </p:txBody>
      </p:sp>
      <p:pic>
        <p:nvPicPr>
          <p:cNvPr id="6" name="Picture 5">
            <a:extLst>
              <a:ext uri="{FF2B5EF4-FFF2-40B4-BE49-F238E27FC236}">
                <a16:creationId xmlns:a16="http://schemas.microsoft.com/office/drawing/2014/main" id="{16C6A0AA-F837-C4E7-B10C-F35B7667B406}"/>
              </a:ext>
            </a:extLst>
          </p:cNvPr>
          <p:cNvPicPr>
            <a:picLocks noChangeAspect="1"/>
          </p:cNvPicPr>
          <p:nvPr/>
        </p:nvPicPr>
        <p:blipFill>
          <a:blip r:embed="rId3"/>
          <a:stretch>
            <a:fillRect/>
          </a:stretch>
        </p:blipFill>
        <p:spPr>
          <a:xfrm>
            <a:off x="724387" y="2093976"/>
            <a:ext cx="3977985" cy="4046571"/>
          </a:xfrm>
          <a:prstGeom prst="rect">
            <a:avLst/>
          </a:prstGeom>
        </p:spPr>
      </p:pic>
      <p:pic>
        <p:nvPicPr>
          <p:cNvPr id="9" name="Picture 8">
            <a:extLst>
              <a:ext uri="{FF2B5EF4-FFF2-40B4-BE49-F238E27FC236}">
                <a16:creationId xmlns:a16="http://schemas.microsoft.com/office/drawing/2014/main" id="{2C2A4EBD-100F-B812-5835-0232270BF502}"/>
              </a:ext>
            </a:extLst>
          </p:cNvPr>
          <p:cNvPicPr>
            <a:picLocks noChangeAspect="1"/>
          </p:cNvPicPr>
          <p:nvPr/>
        </p:nvPicPr>
        <p:blipFill>
          <a:blip r:embed="rId4"/>
          <a:stretch>
            <a:fillRect/>
          </a:stretch>
        </p:blipFill>
        <p:spPr>
          <a:xfrm>
            <a:off x="6179651" y="2097786"/>
            <a:ext cx="4206605" cy="2019475"/>
          </a:xfrm>
          <a:prstGeom prst="rect">
            <a:avLst/>
          </a:prstGeom>
        </p:spPr>
      </p:pic>
    </p:spTree>
    <p:extLst>
      <p:ext uri="{BB962C8B-B14F-4D97-AF65-F5344CB8AC3E}">
        <p14:creationId xmlns:p14="http://schemas.microsoft.com/office/powerpoint/2010/main" val="266463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a:xfrm>
            <a:off x="1066800" y="1650066"/>
            <a:ext cx="10058400" cy="4543343"/>
          </a:xfrm>
        </p:spPr>
        <p:txBody>
          <a:bodyPr/>
          <a:lstStyle/>
          <a:p>
            <a:pPr marL="0" indent="0">
              <a:buNone/>
            </a:pPr>
            <a:endParaRPr lang="en-US" dirty="0"/>
          </a:p>
        </p:txBody>
      </p:sp>
      <p:pic>
        <p:nvPicPr>
          <p:cNvPr id="6" name="Picture 5">
            <a:extLst>
              <a:ext uri="{FF2B5EF4-FFF2-40B4-BE49-F238E27FC236}">
                <a16:creationId xmlns:a16="http://schemas.microsoft.com/office/drawing/2014/main" id="{B2B85439-342E-2BAF-CC2A-408B55004A54}"/>
              </a:ext>
            </a:extLst>
          </p:cNvPr>
          <p:cNvPicPr>
            <a:picLocks noChangeAspect="1"/>
          </p:cNvPicPr>
          <p:nvPr/>
        </p:nvPicPr>
        <p:blipFill>
          <a:blip r:embed="rId2"/>
          <a:stretch>
            <a:fillRect/>
          </a:stretch>
        </p:blipFill>
        <p:spPr>
          <a:xfrm>
            <a:off x="2468565" y="1932744"/>
            <a:ext cx="7254869" cy="3977985"/>
          </a:xfrm>
          <a:prstGeom prst="rect">
            <a:avLst/>
          </a:prstGeom>
        </p:spPr>
      </p:pic>
      <p:sp>
        <p:nvSpPr>
          <p:cNvPr id="10" name="TextBox 9">
            <a:extLst>
              <a:ext uri="{FF2B5EF4-FFF2-40B4-BE49-F238E27FC236}">
                <a16:creationId xmlns:a16="http://schemas.microsoft.com/office/drawing/2014/main" id="{1B44E2DE-A24C-7CDA-32A3-F0A801B4D078}"/>
              </a:ext>
            </a:extLst>
          </p:cNvPr>
          <p:cNvSpPr txBox="1"/>
          <p:nvPr/>
        </p:nvSpPr>
        <p:spPr>
          <a:xfrm>
            <a:off x="4860483" y="838540"/>
            <a:ext cx="23048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FF0000"/>
                </a:solidFill>
                <a:latin typeface="Times New Roman"/>
                <a:cs typeface="Calibri"/>
              </a:rPr>
              <a:t>Fall</a:t>
            </a:r>
            <a:r>
              <a:rPr lang="en-US" sz="2800" b="1" dirty="0">
                <a:solidFill>
                  <a:srgbClr val="FF0000"/>
                </a:solidFill>
                <a:latin typeface="Times New Roman"/>
                <a:cs typeface="Calibri"/>
              </a:rPr>
              <a:t> </a:t>
            </a:r>
            <a:r>
              <a:rPr lang="en-US" sz="2800" b="1" i="1" dirty="0">
                <a:solidFill>
                  <a:srgbClr val="FF0000"/>
                </a:solidFill>
                <a:latin typeface="Times New Roman"/>
                <a:cs typeface="Calibri"/>
              </a:rPr>
              <a:t>2023</a:t>
            </a:r>
            <a:endParaRPr lang="en-US" sz="2800" b="1" i="1" dirty="0">
              <a:solidFill>
                <a:srgbClr val="FF0000"/>
              </a:solidFill>
              <a:latin typeface="Times New Roman"/>
            </a:endParaRPr>
          </a:p>
        </p:txBody>
      </p:sp>
    </p:spTree>
    <p:extLst>
      <p:ext uri="{BB962C8B-B14F-4D97-AF65-F5344CB8AC3E}">
        <p14:creationId xmlns:p14="http://schemas.microsoft.com/office/powerpoint/2010/main" val="315720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A5EAE7-EEC5-0FDA-9457-403C911D05AD}"/>
              </a:ext>
            </a:extLst>
          </p:cNvPr>
          <p:cNvPicPr>
            <a:picLocks noGrp="1" noChangeAspect="1"/>
          </p:cNvPicPr>
          <p:nvPr>
            <p:ph idx="1"/>
          </p:nvPr>
        </p:nvPicPr>
        <p:blipFill>
          <a:blip r:embed="rId2"/>
          <a:stretch>
            <a:fillRect/>
          </a:stretch>
        </p:blipFill>
        <p:spPr>
          <a:xfrm>
            <a:off x="863028" y="1771962"/>
            <a:ext cx="2905645" cy="4543425"/>
          </a:xfrm>
        </p:spPr>
      </p:pic>
      <p:sp>
        <p:nvSpPr>
          <p:cNvPr id="10" name="TextBox 9">
            <a:extLst>
              <a:ext uri="{FF2B5EF4-FFF2-40B4-BE49-F238E27FC236}">
                <a16:creationId xmlns:a16="http://schemas.microsoft.com/office/drawing/2014/main" id="{1B44E2DE-A24C-7CDA-32A3-F0A801B4D078}"/>
              </a:ext>
            </a:extLst>
          </p:cNvPr>
          <p:cNvSpPr txBox="1"/>
          <p:nvPr/>
        </p:nvSpPr>
        <p:spPr>
          <a:xfrm>
            <a:off x="4860483" y="838540"/>
            <a:ext cx="23048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FF0000"/>
                </a:solidFill>
                <a:latin typeface="Times New Roman"/>
                <a:cs typeface="Calibri"/>
              </a:rPr>
              <a:t>Fall</a:t>
            </a:r>
            <a:r>
              <a:rPr lang="en-US" sz="2800" b="1" dirty="0">
                <a:solidFill>
                  <a:srgbClr val="FF0000"/>
                </a:solidFill>
                <a:latin typeface="Times New Roman"/>
                <a:cs typeface="Calibri"/>
              </a:rPr>
              <a:t> </a:t>
            </a:r>
            <a:r>
              <a:rPr lang="en-US" sz="2800" b="1" i="1" dirty="0">
                <a:solidFill>
                  <a:srgbClr val="FF0000"/>
                </a:solidFill>
                <a:latin typeface="Times New Roman"/>
                <a:cs typeface="Calibri"/>
              </a:rPr>
              <a:t>2023</a:t>
            </a:r>
            <a:endParaRPr lang="en-US" sz="2800" b="1" i="1" dirty="0">
              <a:solidFill>
                <a:srgbClr val="FF0000"/>
              </a:solidFill>
              <a:latin typeface="Times New Roman"/>
            </a:endParaRPr>
          </a:p>
        </p:txBody>
      </p:sp>
      <p:pic>
        <p:nvPicPr>
          <p:cNvPr id="7" name="Picture 6">
            <a:extLst>
              <a:ext uri="{FF2B5EF4-FFF2-40B4-BE49-F238E27FC236}">
                <a16:creationId xmlns:a16="http://schemas.microsoft.com/office/drawing/2014/main" id="{719AFC1B-2561-6617-3A84-5436FEE471F9}"/>
              </a:ext>
            </a:extLst>
          </p:cNvPr>
          <p:cNvPicPr>
            <a:picLocks noChangeAspect="1"/>
          </p:cNvPicPr>
          <p:nvPr/>
        </p:nvPicPr>
        <p:blipFill>
          <a:blip r:embed="rId3"/>
          <a:stretch>
            <a:fillRect/>
          </a:stretch>
        </p:blipFill>
        <p:spPr>
          <a:xfrm>
            <a:off x="4508948" y="1577437"/>
            <a:ext cx="3374050" cy="5129733"/>
          </a:xfrm>
          <a:prstGeom prst="rect">
            <a:avLst/>
          </a:prstGeom>
        </p:spPr>
      </p:pic>
      <p:pic>
        <p:nvPicPr>
          <p:cNvPr id="9" name="Picture 8">
            <a:extLst>
              <a:ext uri="{FF2B5EF4-FFF2-40B4-BE49-F238E27FC236}">
                <a16:creationId xmlns:a16="http://schemas.microsoft.com/office/drawing/2014/main" id="{245646EE-3DE1-DA35-AD83-E765A649E9CC}"/>
              </a:ext>
            </a:extLst>
          </p:cNvPr>
          <p:cNvPicPr>
            <a:picLocks noChangeAspect="1"/>
          </p:cNvPicPr>
          <p:nvPr/>
        </p:nvPicPr>
        <p:blipFill>
          <a:blip r:embed="rId4"/>
          <a:stretch>
            <a:fillRect/>
          </a:stretch>
        </p:blipFill>
        <p:spPr>
          <a:xfrm>
            <a:off x="8532247" y="1771962"/>
            <a:ext cx="3343686" cy="5086038"/>
          </a:xfrm>
          <a:prstGeom prst="rect">
            <a:avLst/>
          </a:prstGeom>
        </p:spPr>
      </p:pic>
    </p:spTree>
    <p:extLst>
      <p:ext uri="{BB962C8B-B14F-4D97-AF65-F5344CB8AC3E}">
        <p14:creationId xmlns:p14="http://schemas.microsoft.com/office/powerpoint/2010/main" val="160143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a:xfrm>
            <a:off x="1066800" y="1650066"/>
            <a:ext cx="10058400" cy="4543343"/>
          </a:xfrm>
        </p:spPr>
        <p:txBody>
          <a:bodyPr/>
          <a:lstStyle/>
          <a:p>
            <a:pPr marL="0" indent="0">
              <a:buNone/>
            </a:pPr>
            <a:endParaRPr lang="en-US" dirty="0"/>
          </a:p>
        </p:txBody>
      </p:sp>
      <p:sp>
        <p:nvSpPr>
          <p:cNvPr id="10" name="TextBox 9">
            <a:extLst>
              <a:ext uri="{FF2B5EF4-FFF2-40B4-BE49-F238E27FC236}">
                <a16:creationId xmlns:a16="http://schemas.microsoft.com/office/drawing/2014/main" id="{1B44E2DE-A24C-7CDA-32A3-F0A801B4D078}"/>
              </a:ext>
            </a:extLst>
          </p:cNvPr>
          <p:cNvSpPr txBox="1"/>
          <p:nvPr/>
        </p:nvSpPr>
        <p:spPr>
          <a:xfrm>
            <a:off x="4860483" y="838540"/>
            <a:ext cx="23048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FF0000"/>
                </a:solidFill>
                <a:latin typeface="Times New Roman"/>
                <a:cs typeface="Calibri"/>
              </a:rPr>
              <a:t>Summer 2023</a:t>
            </a:r>
            <a:endParaRPr lang="en-US" sz="2800" b="1" i="1" dirty="0">
              <a:solidFill>
                <a:srgbClr val="FF0000"/>
              </a:solidFill>
              <a:latin typeface="Times New Roman"/>
            </a:endParaRPr>
          </a:p>
        </p:txBody>
      </p:sp>
      <p:pic>
        <p:nvPicPr>
          <p:cNvPr id="4" name="Picture 3">
            <a:extLst>
              <a:ext uri="{FF2B5EF4-FFF2-40B4-BE49-F238E27FC236}">
                <a16:creationId xmlns:a16="http://schemas.microsoft.com/office/drawing/2014/main" id="{45BEFC65-7EFD-BF83-5F07-1EB700C46227}"/>
              </a:ext>
            </a:extLst>
          </p:cNvPr>
          <p:cNvPicPr>
            <a:picLocks noChangeAspect="1"/>
          </p:cNvPicPr>
          <p:nvPr/>
        </p:nvPicPr>
        <p:blipFill>
          <a:blip r:embed="rId2"/>
          <a:stretch>
            <a:fillRect/>
          </a:stretch>
        </p:blipFill>
        <p:spPr>
          <a:xfrm>
            <a:off x="2569662" y="2454760"/>
            <a:ext cx="7392041" cy="2933954"/>
          </a:xfrm>
          <a:prstGeom prst="rect">
            <a:avLst/>
          </a:prstGeom>
        </p:spPr>
      </p:pic>
    </p:spTree>
    <p:extLst>
      <p:ext uri="{BB962C8B-B14F-4D97-AF65-F5344CB8AC3E}">
        <p14:creationId xmlns:p14="http://schemas.microsoft.com/office/powerpoint/2010/main" val="1259563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ACE1DF-7762-E24C-1DBF-BFF4646B272B}"/>
              </a:ext>
            </a:extLst>
          </p:cNvPr>
          <p:cNvPicPr>
            <a:picLocks noGrp="1" noChangeAspect="1"/>
          </p:cNvPicPr>
          <p:nvPr>
            <p:ph idx="1"/>
          </p:nvPr>
        </p:nvPicPr>
        <p:blipFill>
          <a:blip r:embed="rId2"/>
          <a:stretch>
            <a:fillRect/>
          </a:stretch>
        </p:blipFill>
        <p:spPr>
          <a:xfrm>
            <a:off x="849358" y="1790815"/>
            <a:ext cx="3064961" cy="4543425"/>
          </a:xfrm>
        </p:spPr>
      </p:pic>
      <p:sp>
        <p:nvSpPr>
          <p:cNvPr id="10" name="TextBox 9">
            <a:extLst>
              <a:ext uri="{FF2B5EF4-FFF2-40B4-BE49-F238E27FC236}">
                <a16:creationId xmlns:a16="http://schemas.microsoft.com/office/drawing/2014/main" id="{1B44E2DE-A24C-7CDA-32A3-F0A801B4D078}"/>
              </a:ext>
            </a:extLst>
          </p:cNvPr>
          <p:cNvSpPr txBox="1"/>
          <p:nvPr/>
        </p:nvSpPr>
        <p:spPr>
          <a:xfrm>
            <a:off x="4860483" y="838540"/>
            <a:ext cx="23048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FF0000"/>
                </a:solidFill>
                <a:latin typeface="Times New Roman"/>
                <a:cs typeface="Calibri"/>
              </a:rPr>
              <a:t>Summer 2023</a:t>
            </a:r>
            <a:endParaRPr lang="en-US" sz="2800" b="1" i="1" dirty="0">
              <a:solidFill>
                <a:srgbClr val="FF0000"/>
              </a:solidFill>
              <a:latin typeface="Times New Roman"/>
            </a:endParaRPr>
          </a:p>
        </p:txBody>
      </p:sp>
      <p:pic>
        <p:nvPicPr>
          <p:cNvPr id="7" name="Picture 6">
            <a:extLst>
              <a:ext uri="{FF2B5EF4-FFF2-40B4-BE49-F238E27FC236}">
                <a16:creationId xmlns:a16="http://schemas.microsoft.com/office/drawing/2014/main" id="{44D92023-42A2-5C7B-49D5-392543763BE9}"/>
              </a:ext>
            </a:extLst>
          </p:cNvPr>
          <p:cNvPicPr>
            <a:picLocks noChangeAspect="1"/>
          </p:cNvPicPr>
          <p:nvPr/>
        </p:nvPicPr>
        <p:blipFill>
          <a:blip r:embed="rId3"/>
          <a:stretch>
            <a:fillRect/>
          </a:stretch>
        </p:blipFill>
        <p:spPr>
          <a:xfrm>
            <a:off x="4484569" y="1790815"/>
            <a:ext cx="3222861" cy="4850090"/>
          </a:xfrm>
          <a:prstGeom prst="rect">
            <a:avLst/>
          </a:prstGeom>
        </p:spPr>
      </p:pic>
      <p:pic>
        <p:nvPicPr>
          <p:cNvPr id="9" name="Picture 8">
            <a:extLst>
              <a:ext uri="{FF2B5EF4-FFF2-40B4-BE49-F238E27FC236}">
                <a16:creationId xmlns:a16="http://schemas.microsoft.com/office/drawing/2014/main" id="{408253FB-2562-F93B-FDAD-8513F8BD7A15}"/>
              </a:ext>
            </a:extLst>
          </p:cNvPr>
          <p:cNvPicPr>
            <a:picLocks noChangeAspect="1"/>
          </p:cNvPicPr>
          <p:nvPr/>
        </p:nvPicPr>
        <p:blipFill>
          <a:blip r:embed="rId4"/>
          <a:stretch>
            <a:fillRect/>
          </a:stretch>
        </p:blipFill>
        <p:spPr>
          <a:xfrm>
            <a:off x="7941311" y="1361760"/>
            <a:ext cx="3411684" cy="5067185"/>
          </a:xfrm>
          <a:prstGeom prst="rect">
            <a:avLst/>
          </a:prstGeom>
        </p:spPr>
      </p:pic>
    </p:spTree>
    <p:extLst>
      <p:ext uri="{BB962C8B-B14F-4D97-AF65-F5344CB8AC3E}">
        <p14:creationId xmlns:p14="http://schemas.microsoft.com/office/powerpoint/2010/main" val="139428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42ED-9241-2EED-6B92-33A47AF5767D}"/>
              </a:ext>
            </a:extLst>
          </p:cNvPr>
          <p:cNvSpPr>
            <a:spLocks noGrp="1"/>
          </p:cNvSpPr>
          <p:nvPr>
            <p:ph type="title"/>
          </p:nvPr>
        </p:nvSpPr>
        <p:spPr/>
        <p:txBody>
          <a:bodyPr>
            <a:normAutofit/>
          </a:bodyPr>
          <a:lstStyle/>
          <a:p>
            <a:r>
              <a:rPr lang="en-US" sz="4000" b="1" dirty="0">
                <a:effectLst/>
                <a:latin typeface="Arial" panose="020B0604020202020204" pitchFamily="34" charset="0"/>
                <a:ea typeface="Arial" panose="020B0604020202020204" pitchFamily="34" charset="0"/>
              </a:rPr>
              <a:t>Math to Practice from the Book for Exam</a:t>
            </a:r>
            <a:endParaRPr lang="en-US" sz="4000" dirty="0"/>
          </a:p>
        </p:txBody>
      </p:sp>
      <p:sp>
        <p:nvSpPr>
          <p:cNvPr id="3" name="Content Placeholder 2">
            <a:extLst>
              <a:ext uri="{FF2B5EF4-FFF2-40B4-BE49-F238E27FC236}">
                <a16:creationId xmlns:a16="http://schemas.microsoft.com/office/drawing/2014/main" id="{3E700BC1-BA28-FBAA-2EC5-898CB02254C4}"/>
              </a:ext>
            </a:extLst>
          </p:cNvPr>
          <p:cNvSpPr>
            <a:spLocks noGrp="1"/>
          </p:cNvSpPr>
          <p:nvPr>
            <p:ph idx="1"/>
          </p:nvPr>
        </p:nvSpPr>
        <p:spPr/>
        <p:txBody>
          <a:bodyPr/>
          <a:lstStyle/>
          <a:p>
            <a:pPr marL="0" marR="0">
              <a:lnSpc>
                <a:spcPct val="115000"/>
              </a:lnSpc>
              <a:spcBef>
                <a:spcPts val="0"/>
              </a:spcBef>
              <a:spcAft>
                <a:spcPts val="0"/>
              </a:spcAft>
            </a:pPr>
            <a:r>
              <a:rPr lang="en-US" b="1" u="sng" dirty="0">
                <a:effectLst/>
                <a:latin typeface="Arial" panose="020B0604020202020204" pitchFamily="34" charset="0"/>
                <a:ea typeface="Arial" panose="020B0604020202020204" pitchFamily="34" charset="0"/>
              </a:rPr>
              <a:t>Superposition</a:t>
            </a:r>
            <a:br>
              <a:rPr lang="en-US" sz="1800" b="1" u="sng" dirty="0">
                <a:effectLst/>
                <a:latin typeface="Arial" panose="020B0604020202020204" pitchFamily="34" charset="0"/>
                <a:ea typeface="Arial" panose="020B0604020202020204" pitchFamily="34" charset="0"/>
              </a:rPr>
            </a:br>
            <a:endParaRPr lang="en-US" sz="1800" u="sng" dirty="0">
              <a:effectLst/>
              <a:latin typeface="Arial" panose="020B0604020202020204" pitchFamily="34" charset="0"/>
              <a:ea typeface="Arial" panose="020B0604020202020204" pitchFamily="34" charset="0"/>
            </a:endParaRPr>
          </a:p>
          <a:p>
            <a:pPr marL="457200" lvl="1">
              <a:lnSpc>
                <a:spcPct val="115000"/>
              </a:lnSpc>
              <a:spcBef>
                <a:spcPts val="0"/>
              </a:spcBef>
            </a:pPr>
            <a:r>
              <a:rPr lang="en-US" sz="2000" b="1" u="sng" dirty="0">
                <a:effectLst/>
                <a:latin typeface="Arial" panose="020B0604020202020204" pitchFamily="34" charset="0"/>
                <a:ea typeface="Arial" panose="020B0604020202020204" pitchFamily="34" charset="0"/>
              </a:rPr>
              <a:t>Example:</a:t>
            </a:r>
            <a:endParaRPr lang="en-US" sz="2000" dirty="0">
              <a:effectLst/>
              <a:latin typeface="Arial" panose="020B0604020202020204" pitchFamily="34" charset="0"/>
              <a:ea typeface="Arial" panose="020B0604020202020204" pitchFamily="34" charset="0"/>
            </a:endParaRPr>
          </a:p>
          <a:p>
            <a:pPr marL="914400" lvl="2">
              <a:lnSpc>
                <a:spcPct val="115000"/>
              </a:lnSpc>
              <a:spcBef>
                <a:spcPts val="0"/>
              </a:spcBef>
            </a:pPr>
            <a:r>
              <a:rPr lang="en-US" sz="1600" dirty="0">
                <a:latin typeface="Arial" panose="020B0604020202020204" pitchFamily="34" charset="0"/>
                <a:ea typeface="Arial" panose="020B0604020202020204" pitchFamily="34" charset="0"/>
              </a:rPr>
              <a:t>4.3, 4.4, 4.5</a:t>
            </a:r>
            <a:br>
              <a:rPr lang="en-US" sz="1600" dirty="0">
                <a:latin typeface="Arial" panose="020B0604020202020204" pitchFamily="34" charset="0"/>
                <a:ea typeface="Arial" panose="020B0604020202020204" pitchFamily="34" charset="0"/>
              </a:rPr>
            </a:br>
            <a:endParaRPr lang="en-US" sz="1600" dirty="0">
              <a:latin typeface="Arial" panose="020B0604020202020204" pitchFamily="34" charset="0"/>
              <a:ea typeface="Arial" panose="020B0604020202020204" pitchFamily="34" charset="0"/>
            </a:endParaRPr>
          </a:p>
          <a:p>
            <a:pPr marL="365760">
              <a:lnSpc>
                <a:spcPct val="115000"/>
              </a:lnSpc>
              <a:spcBef>
                <a:spcPts val="0"/>
              </a:spcBef>
            </a:pPr>
            <a:r>
              <a:rPr lang="en-US" b="1" u="sng" dirty="0">
                <a:effectLst/>
                <a:latin typeface="Arial" panose="020B0604020202020204" pitchFamily="34" charset="0"/>
                <a:ea typeface="Arial" panose="020B0604020202020204" pitchFamily="34" charset="0"/>
              </a:rPr>
              <a:t>Practice Problem:</a:t>
            </a:r>
            <a:endParaRPr lang="en-US" dirty="0">
              <a:effectLst/>
              <a:latin typeface="Arial" panose="020B0604020202020204" pitchFamily="34" charset="0"/>
              <a:ea typeface="Arial" panose="020B0604020202020204" pitchFamily="34" charset="0"/>
            </a:endParaRPr>
          </a:p>
          <a:p>
            <a:pPr marL="914400" lvl="2">
              <a:lnSpc>
                <a:spcPct val="115000"/>
              </a:lnSpc>
              <a:spcBef>
                <a:spcPts val="0"/>
              </a:spcBef>
            </a:pPr>
            <a:r>
              <a:rPr lang="en-US" sz="1600" dirty="0">
                <a:latin typeface="Arial" panose="020B0604020202020204" pitchFamily="34" charset="0"/>
                <a:ea typeface="Arial" panose="020B0604020202020204" pitchFamily="34" charset="0"/>
              </a:rPr>
              <a:t>4.3, 4.4, 4.5</a:t>
            </a:r>
            <a:br>
              <a:rPr lang="en-US" sz="1600" dirty="0">
                <a:latin typeface="Arial" panose="020B0604020202020204" pitchFamily="34" charset="0"/>
                <a:ea typeface="Arial" panose="020B0604020202020204" pitchFamily="34" charset="0"/>
              </a:rPr>
            </a:br>
            <a:endParaRPr lang="en-US" sz="1600" dirty="0">
              <a:latin typeface="Arial" panose="020B0604020202020204" pitchFamily="34" charset="0"/>
              <a:ea typeface="Arial" panose="020B0604020202020204" pitchFamily="34" charset="0"/>
            </a:endParaRPr>
          </a:p>
          <a:p>
            <a:pPr marL="365760">
              <a:lnSpc>
                <a:spcPct val="115000"/>
              </a:lnSpc>
              <a:spcBef>
                <a:spcPts val="0"/>
              </a:spcBef>
            </a:pPr>
            <a:r>
              <a:rPr lang="en-US" b="1" u="sng" dirty="0">
                <a:effectLst/>
                <a:latin typeface="Arial" panose="020B0604020202020204" pitchFamily="34" charset="0"/>
                <a:ea typeface="Arial" panose="020B0604020202020204" pitchFamily="34" charset="0"/>
              </a:rPr>
              <a:t>Problem:</a:t>
            </a:r>
            <a:endParaRPr lang="en-US" dirty="0">
              <a:effectLst/>
              <a:latin typeface="Arial" panose="020B0604020202020204" pitchFamily="34" charset="0"/>
              <a:ea typeface="Arial" panose="020B0604020202020204" pitchFamily="34" charset="0"/>
            </a:endParaRPr>
          </a:p>
          <a:p>
            <a:pPr marL="914400" lvl="2">
              <a:lnSpc>
                <a:spcPct val="115000"/>
              </a:lnSpc>
              <a:spcBef>
                <a:spcPts val="0"/>
              </a:spcBef>
            </a:pPr>
            <a:r>
              <a:rPr lang="en-US" sz="1600" dirty="0">
                <a:latin typeface="Arial" panose="020B0604020202020204" pitchFamily="34" charset="0"/>
                <a:ea typeface="Arial" panose="020B0604020202020204" pitchFamily="34" charset="0"/>
              </a:rPr>
              <a:t>4.8, 4.9, 4.11, 4.12, 4.13, 4.14, 4.15, 4.16, 4.17, 4.18, 4.19, 4.24, 4.25, 4.26, 4.27, 4.38, 4.43</a:t>
            </a:r>
          </a:p>
        </p:txBody>
      </p:sp>
    </p:spTree>
    <p:extLst>
      <p:ext uri="{BB962C8B-B14F-4D97-AF65-F5344CB8AC3E}">
        <p14:creationId xmlns:p14="http://schemas.microsoft.com/office/powerpoint/2010/main" val="2798242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811819-A50C-D6D6-3FBB-FCABEB212E12}"/>
              </a:ext>
            </a:extLst>
          </p:cNvPr>
          <p:cNvSpPr>
            <a:spLocks noGrp="1"/>
          </p:cNvSpPr>
          <p:nvPr>
            <p:ph type="title"/>
          </p:nvPr>
        </p:nvSpPr>
        <p:spPr>
          <a:xfrm>
            <a:off x="1066800" y="2624328"/>
            <a:ext cx="10058400" cy="1609344"/>
          </a:xfrm>
        </p:spPr>
        <p:txBody>
          <a:bodyPr/>
          <a:lstStyle/>
          <a:p>
            <a:pPr algn="ctr"/>
            <a:r>
              <a:rPr lang="en-US" dirty="0"/>
              <a:t>Thank you</a:t>
            </a:r>
          </a:p>
        </p:txBody>
      </p:sp>
    </p:spTree>
    <p:extLst>
      <p:ext uri="{BB962C8B-B14F-4D97-AF65-F5344CB8AC3E}">
        <p14:creationId xmlns:p14="http://schemas.microsoft.com/office/powerpoint/2010/main" val="143011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75A1-BFEB-5091-8BD1-FF0D8073E6C5}"/>
              </a:ext>
            </a:extLst>
          </p:cNvPr>
          <p:cNvSpPr>
            <a:spLocks noGrp="1"/>
          </p:cNvSpPr>
          <p:nvPr>
            <p:ph type="title"/>
          </p:nvPr>
        </p:nvSpPr>
        <p:spPr/>
        <p:txBody>
          <a:bodyPr/>
          <a:lstStyle/>
          <a:p>
            <a:r>
              <a:rPr lang="en-US" dirty="0"/>
              <a:t>New techniques</a:t>
            </a:r>
          </a:p>
        </p:txBody>
      </p:sp>
      <p:sp>
        <p:nvSpPr>
          <p:cNvPr id="3" name="Content Placeholder 2">
            <a:extLst>
              <a:ext uri="{FF2B5EF4-FFF2-40B4-BE49-F238E27FC236}">
                <a16:creationId xmlns:a16="http://schemas.microsoft.com/office/drawing/2014/main" id="{9DCFD5D9-C1F8-98C1-C95C-048F59727B3D}"/>
              </a:ext>
            </a:extLst>
          </p:cNvPr>
          <p:cNvSpPr>
            <a:spLocks noGrp="1"/>
          </p:cNvSpPr>
          <p:nvPr>
            <p:ph idx="1"/>
          </p:nvPr>
        </p:nvSpPr>
        <p:spPr/>
        <p:txBody>
          <a:bodyPr>
            <a:normAutofit/>
          </a:bodyPr>
          <a:lstStyle/>
          <a:p>
            <a:r>
              <a:rPr lang="en-US" dirty="0"/>
              <a:t>Superposition</a:t>
            </a:r>
          </a:p>
          <a:p>
            <a:r>
              <a:rPr lang="en-US" dirty="0"/>
              <a:t>Thevenin</a:t>
            </a:r>
          </a:p>
          <a:p>
            <a:r>
              <a:rPr lang="en-US" dirty="0"/>
              <a:t>Norton</a:t>
            </a:r>
          </a:p>
          <a:p>
            <a:r>
              <a:rPr lang="en-US" dirty="0"/>
              <a:t>…</a:t>
            </a:r>
          </a:p>
        </p:txBody>
      </p:sp>
    </p:spTree>
    <p:extLst>
      <p:ext uri="{BB962C8B-B14F-4D97-AF65-F5344CB8AC3E}">
        <p14:creationId xmlns:p14="http://schemas.microsoft.com/office/powerpoint/2010/main" val="257886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D83A-8E9F-865A-DF29-52B199B2968B}"/>
              </a:ext>
            </a:extLst>
          </p:cNvPr>
          <p:cNvSpPr>
            <a:spLocks noGrp="1"/>
          </p:cNvSpPr>
          <p:nvPr>
            <p:ph type="title"/>
          </p:nvPr>
        </p:nvSpPr>
        <p:spPr/>
        <p:txBody>
          <a:bodyPr/>
          <a:lstStyle/>
          <a:p>
            <a:r>
              <a:rPr lang="en-US" dirty="0"/>
              <a:t>Important concept for superposition</a:t>
            </a:r>
          </a:p>
        </p:txBody>
      </p:sp>
      <p:sp>
        <p:nvSpPr>
          <p:cNvPr id="3" name="Content Placeholder 2">
            <a:extLst>
              <a:ext uri="{FF2B5EF4-FFF2-40B4-BE49-F238E27FC236}">
                <a16:creationId xmlns:a16="http://schemas.microsoft.com/office/drawing/2014/main" id="{3187FB05-241E-D488-4F3C-7DCFF13A5688}"/>
              </a:ext>
            </a:extLst>
          </p:cNvPr>
          <p:cNvSpPr>
            <a:spLocks noGrp="1"/>
          </p:cNvSpPr>
          <p:nvPr>
            <p:ph idx="1"/>
          </p:nvPr>
        </p:nvSpPr>
        <p:spPr/>
        <p:txBody>
          <a:bodyPr/>
          <a:lstStyle/>
          <a:p>
            <a:r>
              <a:rPr lang="en-US" dirty="0"/>
              <a:t>Linearity Property</a:t>
            </a:r>
          </a:p>
          <a:p>
            <a:pPr lvl="1"/>
            <a:r>
              <a:rPr lang="en-US" dirty="0"/>
              <a:t>Linearity is the property of an element describing a linear relationship between cause and effect</a:t>
            </a:r>
          </a:p>
          <a:p>
            <a:pPr lvl="1"/>
            <a:r>
              <a:rPr lang="en-US" dirty="0"/>
              <a:t>Combination of both the homogeneity (scaling) property and the additivity property</a:t>
            </a:r>
          </a:p>
        </p:txBody>
      </p:sp>
      <p:pic>
        <p:nvPicPr>
          <p:cNvPr id="7" name="Picture 6">
            <a:extLst>
              <a:ext uri="{FF2B5EF4-FFF2-40B4-BE49-F238E27FC236}">
                <a16:creationId xmlns:a16="http://schemas.microsoft.com/office/drawing/2014/main" id="{7FAE02DB-58AF-76E9-15A3-1CA87EFD5140}"/>
              </a:ext>
            </a:extLst>
          </p:cNvPr>
          <p:cNvPicPr>
            <a:picLocks noChangeAspect="1"/>
          </p:cNvPicPr>
          <p:nvPr/>
        </p:nvPicPr>
        <p:blipFill>
          <a:blip r:embed="rId2"/>
          <a:stretch>
            <a:fillRect/>
          </a:stretch>
        </p:blipFill>
        <p:spPr>
          <a:xfrm>
            <a:off x="1172697" y="3925944"/>
            <a:ext cx="4473328" cy="1966130"/>
          </a:xfrm>
          <a:prstGeom prst="rect">
            <a:avLst/>
          </a:prstGeom>
        </p:spPr>
      </p:pic>
      <p:pic>
        <p:nvPicPr>
          <p:cNvPr id="9" name="Picture 8">
            <a:extLst>
              <a:ext uri="{FF2B5EF4-FFF2-40B4-BE49-F238E27FC236}">
                <a16:creationId xmlns:a16="http://schemas.microsoft.com/office/drawing/2014/main" id="{C6DCB05F-D6D2-B415-5452-CF2272424810}"/>
              </a:ext>
            </a:extLst>
          </p:cNvPr>
          <p:cNvPicPr>
            <a:picLocks noChangeAspect="1"/>
          </p:cNvPicPr>
          <p:nvPr/>
        </p:nvPicPr>
        <p:blipFill>
          <a:blip r:embed="rId3"/>
          <a:stretch>
            <a:fillRect/>
          </a:stretch>
        </p:blipFill>
        <p:spPr>
          <a:xfrm>
            <a:off x="5882289" y="3925944"/>
            <a:ext cx="4480948" cy="2179509"/>
          </a:xfrm>
          <a:prstGeom prst="rect">
            <a:avLst/>
          </a:prstGeom>
        </p:spPr>
      </p:pic>
    </p:spTree>
    <p:extLst>
      <p:ext uri="{BB962C8B-B14F-4D97-AF65-F5344CB8AC3E}">
        <p14:creationId xmlns:p14="http://schemas.microsoft.com/office/powerpoint/2010/main" val="142518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9CE5-55B8-94BD-3EFF-030D245D18EF}"/>
              </a:ext>
            </a:extLst>
          </p:cNvPr>
          <p:cNvSpPr>
            <a:spLocks noGrp="1"/>
          </p:cNvSpPr>
          <p:nvPr>
            <p:ph type="title"/>
          </p:nvPr>
        </p:nvSpPr>
        <p:spPr/>
        <p:txBody>
          <a:bodyPr/>
          <a:lstStyle/>
          <a:p>
            <a:r>
              <a:rPr lang="en-US" dirty="0"/>
              <a:t>Linear &amp; Non-linear circuits</a:t>
            </a:r>
          </a:p>
        </p:txBody>
      </p:sp>
      <p:sp>
        <p:nvSpPr>
          <p:cNvPr id="3" name="Content Placeholder 2">
            <a:extLst>
              <a:ext uri="{FF2B5EF4-FFF2-40B4-BE49-F238E27FC236}">
                <a16:creationId xmlns:a16="http://schemas.microsoft.com/office/drawing/2014/main" id="{BF80A415-939F-C7FF-F9B1-6DBE89288136}"/>
              </a:ext>
            </a:extLst>
          </p:cNvPr>
          <p:cNvSpPr>
            <a:spLocks noGrp="1"/>
          </p:cNvSpPr>
          <p:nvPr>
            <p:ph idx="1"/>
          </p:nvPr>
        </p:nvSpPr>
        <p:spPr>
          <a:xfrm>
            <a:off x="1069848" y="2121407"/>
            <a:ext cx="10058400" cy="4458501"/>
          </a:xfrm>
        </p:spPr>
        <p:txBody>
          <a:bodyPr/>
          <a:lstStyle/>
          <a:p>
            <a:r>
              <a:rPr lang="en-US" dirty="0"/>
              <a:t>A </a:t>
            </a:r>
            <a:r>
              <a:rPr lang="en-US" dirty="0">
                <a:solidFill>
                  <a:srgbClr val="00B0F0"/>
                </a:solidFill>
              </a:rPr>
              <a:t>linear circuit </a:t>
            </a:r>
            <a:r>
              <a:rPr lang="en-US" dirty="0"/>
              <a:t>is one whose output is linearly related (or directly proportional) to its input.</a:t>
            </a:r>
            <a:br>
              <a:rPr lang="en-US" dirty="0"/>
            </a:br>
            <a:br>
              <a:rPr lang="en-US" dirty="0"/>
            </a:br>
            <a:br>
              <a:rPr lang="en-US" dirty="0"/>
            </a:br>
            <a:br>
              <a:rPr lang="en-US" dirty="0"/>
            </a:br>
            <a:br>
              <a:rPr lang="en-US" dirty="0"/>
            </a:br>
            <a:br>
              <a:rPr lang="en-US" dirty="0"/>
            </a:br>
            <a:endParaRPr lang="en-US" dirty="0"/>
          </a:p>
          <a:p>
            <a:r>
              <a:rPr lang="en-US" dirty="0"/>
              <a:t>A </a:t>
            </a:r>
            <a:r>
              <a:rPr lang="en-US" dirty="0">
                <a:solidFill>
                  <a:srgbClr val="00B0F0"/>
                </a:solidFill>
              </a:rPr>
              <a:t>non linear circuit </a:t>
            </a:r>
            <a:r>
              <a:rPr lang="en-US" dirty="0"/>
              <a:t>is one whose output is not linearly related (or directly proportional) to its input.</a:t>
            </a:r>
          </a:p>
        </p:txBody>
      </p:sp>
      <p:pic>
        <p:nvPicPr>
          <p:cNvPr id="5" name="Picture 4">
            <a:extLst>
              <a:ext uri="{FF2B5EF4-FFF2-40B4-BE49-F238E27FC236}">
                <a16:creationId xmlns:a16="http://schemas.microsoft.com/office/drawing/2014/main" id="{6FABE983-C41B-05A9-5D78-23B251EDE4EF}"/>
              </a:ext>
            </a:extLst>
          </p:cNvPr>
          <p:cNvPicPr>
            <a:picLocks noChangeAspect="1"/>
          </p:cNvPicPr>
          <p:nvPr/>
        </p:nvPicPr>
        <p:blipFill>
          <a:blip r:embed="rId2"/>
          <a:stretch>
            <a:fillRect/>
          </a:stretch>
        </p:blipFill>
        <p:spPr>
          <a:xfrm>
            <a:off x="4910987" y="2842628"/>
            <a:ext cx="2370025" cy="1455546"/>
          </a:xfrm>
          <a:prstGeom prst="rect">
            <a:avLst/>
          </a:prstGeom>
        </p:spPr>
      </p:pic>
      <p:pic>
        <p:nvPicPr>
          <p:cNvPr id="7" name="Picture 6">
            <a:extLst>
              <a:ext uri="{FF2B5EF4-FFF2-40B4-BE49-F238E27FC236}">
                <a16:creationId xmlns:a16="http://schemas.microsoft.com/office/drawing/2014/main" id="{5B14156C-7055-12BB-4B99-A7AE69E46C1E}"/>
              </a:ext>
            </a:extLst>
          </p:cNvPr>
          <p:cNvPicPr>
            <a:picLocks noChangeAspect="1"/>
          </p:cNvPicPr>
          <p:nvPr/>
        </p:nvPicPr>
        <p:blipFill>
          <a:blip r:embed="rId3"/>
          <a:stretch>
            <a:fillRect/>
          </a:stretch>
        </p:blipFill>
        <p:spPr>
          <a:xfrm>
            <a:off x="4910987" y="5108338"/>
            <a:ext cx="2156647" cy="1265030"/>
          </a:xfrm>
          <a:prstGeom prst="rect">
            <a:avLst/>
          </a:prstGeom>
        </p:spPr>
      </p:pic>
    </p:spTree>
    <p:extLst>
      <p:ext uri="{BB962C8B-B14F-4D97-AF65-F5344CB8AC3E}">
        <p14:creationId xmlns:p14="http://schemas.microsoft.com/office/powerpoint/2010/main" val="235970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3B49A385-45D5-2680-FF89-E5A1C918440B}"/>
              </a:ext>
            </a:extLst>
          </p:cNvPr>
          <p:cNvPicPr>
            <a:picLocks noChangeAspect="1"/>
          </p:cNvPicPr>
          <p:nvPr/>
        </p:nvPicPr>
        <p:blipFill>
          <a:blip r:embed="rId2"/>
          <a:stretch>
            <a:fillRect/>
          </a:stretch>
        </p:blipFill>
        <p:spPr>
          <a:xfrm>
            <a:off x="3798182" y="2026712"/>
            <a:ext cx="4595636" cy="3583752"/>
          </a:xfrm>
          <a:prstGeom prst="rect">
            <a:avLst/>
          </a:prstGeom>
        </p:spPr>
      </p:pic>
      <p:pic>
        <p:nvPicPr>
          <p:cNvPr id="9" name="Picture 8">
            <a:extLst>
              <a:ext uri="{FF2B5EF4-FFF2-40B4-BE49-F238E27FC236}">
                <a16:creationId xmlns:a16="http://schemas.microsoft.com/office/drawing/2014/main" id="{2B4AA95C-56BC-2FA0-449C-F16773DE3913}"/>
              </a:ext>
            </a:extLst>
          </p:cNvPr>
          <p:cNvPicPr>
            <a:picLocks noChangeAspect="1"/>
          </p:cNvPicPr>
          <p:nvPr/>
        </p:nvPicPr>
        <p:blipFill>
          <a:blip r:embed="rId3"/>
          <a:stretch>
            <a:fillRect/>
          </a:stretch>
        </p:blipFill>
        <p:spPr>
          <a:xfrm>
            <a:off x="4030801" y="5808032"/>
            <a:ext cx="4130398" cy="274344"/>
          </a:xfrm>
          <a:prstGeom prst="rect">
            <a:avLst/>
          </a:prstGeom>
        </p:spPr>
      </p:pic>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Sadiku_Example_4.1</a:t>
            </a:r>
          </a:p>
        </p:txBody>
      </p:sp>
    </p:spTree>
    <p:extLst>
      <p:ext uri="{BB962C8B-B14F-4D97-AF65-F5344CB8AC3E}">
        <p14:creationId xmlns:p14="http://schemas.microsoft.com/office/powerpoint/2010/main" val="345378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3B49A385-45D5-2680-FF89-E5A1C918440B}"/>
              </a:ext>
            </a:extLst>
          </p:cNvPr>
          <p:cNvPicPr>
            <a:picLocks noChangeAspect="1"/>
          </p:cNvPicPr>
          <p:nvPr/>
        </p:nvPicPr>
        <p:blipFill>
          <a:blip r:embed="rId2"/>
          <a:stretch>
            <a:fillRect/>
          </a:stretch>
        </p:blipFill>
        <p:spPr>
          <a:xfrm>
            <a:off x="2230601" y="2994694"/>
            <a:ext cx="2491956" cy="1943268"/>
          </a:xfrm>
          <a:prstGeom prst="rect">
            <a:avLst/>
          </a:prstGeom>
        </p:spPr>
      </p:pic>
      <p:sp>
        <p:nvSpPr>
          <p:cNvPr id="10" name="TextBox 9">
            <a:extLst>
              <a:ext uri="{FF2B5EF4-FFF2-40B4-BE49-F238E27FC236}">
                <a16:creationId xmlns:a16="http://schemas.microsoft.com/office/drawing/2014/main" id="{D93C19A7-A206-AB71-0E5B-1EE7AC19DEB3}"/>
              </a:ext>
            </a:extLst>
          </p:cNvPr>
          <p:cNvSpPr txBox="1"/>
          <p:nvPr/>
        </p:nvSpPr>
        <p:spPr>
          <a:xfrm>
            <a:off x="7341978" y="6266896"/>
            <a:ext cx="3313728"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Sadiku_Example_4.1</a:t>
            </a:r>
          </a:p>
        </p:txBody>
      </p:sp>
      <p:pic>
        <p:nvPicPr>
          <p:cNvPr id="6" name="Picture 5">
            <a:extLst>
              <a:ext uri="{FF2B5EF4-FFF2-40B4-BE49-F238E27FC236}">
                <a16:creationId xmlns:a16="http://schemas.microsoft.com/office/drawing/2014/main" id="{2ECC63B5-069C-ABE3-BDAE-51347AED32E8}"/>
              </a:ext>
            </a:extLst>
          </p:cNvPr>
          <p:cNvPicPr>
            <a:picLocks noChangeAspect="1"/>
          </p:cNvPicPr>
          <p:nvPr/>
        </p:nvPicPr>
        <p:blipFill>
          <a:blip r:embed="rId3"/>
          <a:stretch>
            <a:fillRect/>
          </a:stretch>
        </p:blipFill>
        <p:spPr>
          <a:xfrm>
            <a:off x="6105345" y="1588460"/>
            <a:ext cx="3856054" cy="4435224"/>
          </a:xfrm>
          <a:prstGeom prst="rect">
            <a:avLst/>
          </a:prstGeom>
        </p:spPr>
      </p:pic>
    </p:spTree>
    <p:extLst>
      <p:ext uri="{BB962C8B-B14F-4D97-AF65-F5344CB8AC3E}">
        <p14:creationId xmlns:p14="http://schemas.microsoft.com/office/powerpoint/2010/main" val="229697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B19D-C833-6B76-7D3A-D496D816298A}"/>
              </a:ext>
            </a:extLst>
          </p:cNvPr>
          <p:cNvSpPr>
            <a:spLocks noGrp="1"/>
          </p:cNvSpPr>
          <p:nvPr>
            <p:ph type="title"/>
          </p:nvPr>
        </p:nvSpPr>
        <p:spPr/>
        <p:txBody>
          <a:bodyPr/>
          <a:lstStyle/>
          <a:p>
            <a:r>
              <a:rPr lang="en-US" dirty="0"/>
              <a:t>Math Problem Practice:</a:t>
            </a:r>
            <a:br>
              <a:rPr lang="en-US" dirty="0"/>
            </a:br>
            <a:endParaRPr lang="en-US" dirty="0"/>
          </a:p>
        </p:txBody>
      </p:sp>
      <p:sp>
        <p:nvSpPr>
          <p:cNvPr id="3" name="Content Placeholder 2">
            <a:extLst>
              <a:ext uri="{FF2B5EF4-FFF2-40B4-BE49-F238E27FC236}">
                <a16:creationId xmlns:a16="http://schemas.microsoft.com/office/drawing/2014/main" id="{56E0F0D8-7F94-5B0F-5260-EEECB789B029}"/>
              </a:ext>
            </a:extLst>
          </p:cNvPr>
          <p:cNvSpPr>
            <a:spLocks noGrp="1"/>
          </p:cNvSpPr>
          <p:nvPr>
            <p:ph idx="1"/>
          </p:nvPr>
        </p:nvSpPr>
        <p:spPr/>
        <p:txBody>
          <a:bodyPr/>
          <a:lstStyle/>
          <a:p>
            <a:pPr marL="0" indent="0">
              <a:buNone/>
            </a:pPr>
            <a:endParaRPr lang="en-US" dirty="0"/>
          </a:p>
        </p:txBody>
      </p:sp>
      <p:pic>
        <p:nvPicPr>
          <p:cNvPr id="6" name="Picture 5">
            <a:extLst>
              <a:ext uri="{FF2B5EF4-FFF2-40B4-BE49-F238E27FC236}">
                <a16:creationId xmlns:a16="http://schemas.microsoft.com/office/drawing/2014/main" id="{33FC64F6-3380-9B3A-31BF-F3808399ADA2}"/>
              </a:ext>
            </a:extLst>
          </p:cNvPr>
          <p:cNvPicPr>
            <a:picLocks noChangeAspect="1"/>
          </p:cNvPicPr>
          <p:nvPr/>
        </p:nvPicPr>
        <p:blipFill>
          <a:blip r:embed="rId2"/>
          <a:stretch>
            <a:fillRect/>
          </a:stretch>
        </p:blipFill>
        <p:spPr>
          <a:xfrm>
            <a:off x="3486121" y="1981784"/>
            <a:ext cx="5219758" cy="3300728"/>
          </a:xfrm>
          <a:prstGeom prst="rect">
            <a:avLst/>
          </a:prstGeom>
        </p:spPr>
      </p:pic>
      <p:pic>
        <p:nvPicPr>
          <p:cNvPr id="8" name="Picture 7">
            <a:extLst>
              <a:ext uri="{FF2B5EF4-FFF2-40B4-BE49-F238E27FC236}">
                <a16:creationId xmlns:a16="http://schemas.microsoft.com/office/drawing/2014/main" id="{8C3741A8-0AE0-1432-30EA-A798B420F8D9}"/>
              </a:ext>
            </a:extLst>
          </p:cNvPr>
          <p:cNvPicPr>
            <a:picLocks noChangeAspect="1"/>
          </p:cNvPicPr>
          <p:nvPr/>
        </p:nvPicPr>
        <p:blipFill>
          <a:blip r:embed="rId3"/>
          <a:stretch>
            <a:fillRect/>
          </a:stretch>
        </p:blipFill>
        <p:spPr>
          <a:xfrm>
            <a:off x="4126057" y="5493084"/>
            <a:ext cx="3939881" cy="685859"/>
          </a:xfrm>
          <a:prstGeom prst="rect">
            <a:avLst/>
          </a:prstGeom>
        </p:spPr>
      </p:pic>
      <p:sp>
        <p:nvSpPr>
          <p:cNvPr id="11" name="TextBox 10">
            <a:extLst>
              <a:ext uri="{FF2B5EF4-FFF2-40B4-BE49-F238E27FC236}">
                <a16:creationId xmlns:a16="http://schemas.microsoft.com/office/drawing/2014/main" id="{34664564-EB5A-6A78-60A7-669FC51D5A80}"/>
              </a:ext>
            </a:extLst>
          </p:cNvPr>
          <p:cNvSpPr txBox="1"/>
          <p:nvPr/>
        </p:nvSpPr>
        <p:spPr>
          <a:xfrm>
            <a:off x="7175913" y="6311824"/>
            <a:ext cx="4172937" cy="369332"/>
          </a:xfrm>
          <a:prstGeom prst="rect">
            <a:avLst/>
          </a:prstGeom>
          <a:noFill/>
        </p:spPr>
        <p:txBody>
          <a:bodyPr wrap="none" rtlCol="0">
            <a:spAutoFit/>
          </a:bodyPr>
          <a:lstStyle/>
          <a:p>
            <a:r>
              <a:rPr lang="en-US" b="1" i="1" u="sng" dirty="0">
                <a:latin typeface="Times New Roman" panose="02020603050405020304" pitchFamily="18" charset="0"/>
                <a:cs typeface="Times New Roman" panose="02020603050405020304" pitchFamily="18" charset="0"/>
              </a:rPr>
              <a:t>Reference: Sadiku_Practice_Problem_4.1</a:t>
            </a:r>
          </a:p>
        </p:txBody>
      </p:sp>
    </p:spTree>
    <p:extLst>
      <p:ext uri="{BB962C8B-B14F-4D97-AF65-F5344CB8AC3E}">
        <p14:creationId xmlns:p14="http://schemas.microsoft.com/office/powerpoint/2010/main" val="3523678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503</TotalTime>
  <Words>629</Words>
  <Application>Microsoft Office PowerPoint</Application>
  <PresentationFormat>Widescreen</PresentationFormat>
  <Paragraphs>92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Rockwell</vt:lpstr>
      <vt:lpstr>Rockwell Condensed</vt:lpstr>
      <vt:lpstr>Times New Roman</vt:lpstr>
      <vt:lpstr>Wingdings</vt:lpstr>
      <vt:lpstr>Wood Type</vt:lpstr>
      <vt:lpstr>Superposition</vt:lpstr>
      <vt:lpstr>Learned so far…</vt:lpstr>
      <vt:lpstr>PowerPoint Presentation</vt:lpstr>
      <vt:lpstr>New techniques</vt:lpstr>
      <vt:lpstr>Important concept for superposition</vt:lpstr>
      <vt:lpstr>Linear &amp; Non-linear circuits</vt:lpstr>
      <vt:lpstr>Math Problem Practice: </vt:lpstr>
      <vt:lpstr>Math Problem Practice: </vt:lpstr>
      <vt:lpstr>Math Problem Practice: </vt:lpstr>
      <vt:lpstr>Math Problem Practice: </vt:lpstr>
      <vt:lpstr>superposition</vt:lpstr>
      <vt:lpstr>Important points</vt:lpstr>
      <vt:lpstr>Keep in mind</vt:lpstr>
      <vt:lpstr>Keep in mind</vt:lpstr>
      <vt:lpstr>Steps for superposition</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Math Problem Practice: </vt:lpstr>
      <vt:lpstr>PowerPoint Presentation</vt:lpstr>
      <vt:lpstr>PowerPoint Presentation</vt:lpstr>
      <vt:lpstr>PowerPoint Presentation</vt:lpstr>
      <vt:lpstr>PowerPoint Presentation</vt:lpstr>
      <vt:lpstr>Math to Practice from the Book for Exam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Superposition</dc:title>
  <dc:creator>Shafqat Rakin</dc:creator>
  <cp:lastModifiedBy>Shafqat Rakin</cp:lastModifiedBy>
  <cp:revision>31</cp:revision>
  <dcterms:created xsi:type="dcterms:W3CDTF">2024-03-17T15:42:52Z</dcterms:created>
  <dcterms:modified xsi:type="dcterms:W3CDTF">2024-04-04T14:47:10Z</dcterms:modified>
</cp:coreProperties>
</file>